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1_778C6A27.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8_61009E01.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0A_13EFE5C0.xml" ContentType="application/vnd.ms-powerpoint.comments+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4"/>
  </p:sldMasterIdLst>
  <p:notesMasterIdLst>
    <p:notesMasterId r:id="rId18"/>
  </p:notesMasterIdLst>
  <p:handoutMasterIdLst>
    <p:handoutMasterId r:id="rId19"/>
  </p:handoutMasterIdLst>
  <p:sldIdLst>
    <p:sldId id="256" r:id="rId5"/>
    <p:sldId id="257" r:id="rId6"/>
    <p:sldId id="259" r:id="rId7"/>
    <p:sldId id="260" r:id="rId8"/>
    <p:sldId id="261" r:id="rId9"/>
    <p:sldId id="262" r:id="rId10"/>
    <p:sldId id="265" r:id="rId11"/>
    <p:sldId id="264" r:id="rId12"/>
    <p:sldId id="263" r:id="rId13"/>
    <p:sldId id="268" r:id="rId14"/>
    <p:sldId id="267" r:id="rId15"/>
    <p:sldId id="266" r:id="rId16"/>
    <p:sldId id="273" r:id="rId17"/>
  </p:sldIdLst>
  <p:sldSz cx="9144000" cy="6858000" type="screen4x3"/>
  <p:notesSz cx="6858000" cy="9296400"/>
  <p:embeddedFontLst>
    <p:embeddedFont>
      <p:font typeface="Calibri" panose="020F0502020204030204" pitchFamily="34" charset="0"/>
      <p:regular r:id="rId20"/>
      <p:bold r:id="rId21"/>
      <p:italic r:id="rId22"/>
      <p:boldItalic r:id="rId23"/>
    </p:embeddedFont>
    <p:embeddedFont>
      <p:font typeface="Segoe UI" panose="020B0502040204020203" pitchFamily="34" charset="0"/>
      <p:regular r:id="rId24"/>
      <p:bold r:id="rId25"/>
      <p:italic r:id="rId26"/>
      <p:boldItalic r:id="rId27"/>
    </p:embeddedFont>
  </p:embeddedFontLst>
  <p:custDataLst>
    <p:tags r:id="rId28"/>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7AE78F-81E4-2B8E-A98A-B85740E56B05}" name="Sunderland, Amber L" initials="SAL" userId="S::asunderland@blm.gov::cd9b1a8f-c7bc-4ac5-b7a3-6e908490e98c" providerId="AD"/>
  <p188:author id="{317849CD-C6FF-0645-B9F4-39DA545EEF61}" name="Shook, Hilary N" initials="SHN" userId="S::hshook@blm.gov::bd58c695-a95c-4251-a2b1-18463ed091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C0C0C0"/>
    <a:srgbClr val="FFFFFF"/>
    <a:srgbClr val="176533"/>
    <a:srgbClr val="42322A"/>
    <a:srgbClr val="DDDDDD"/>
    <a:srgbClr val="663300"/>
    <a:srgbClr val="EEECE1"/>
    <a:srgbClr val="00566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62" autoAdjust="0"/>
    <p:restoredTop sz="46380" autoAdjust="0"/>
  </p:normalViewPr>
  <p:slideViewPr>
    <p:cSldViewPr showGuides="1">
      <p:cViewPr varScale="1">
        <p:scale>
          <a:sx n="31" d="100"/>
          <a:sy n="31" d="100"/>
        </p:scale>
        <p:origin x="1908"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01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8" Type="http://schemas.openxmlformats.org/officeDocument/2006/relationships/slide" Target="slides/slide4.xml"/></Relationships>
</file>

<file path=ppt/comments/modernComment_101_778C6A27.xml><?xml version="1.0" encoding="utf-8"?>
<p188:cmLst xmlns:a="http://schemas.openxmlformats.org/drawingml/2006/main" xmlns:r="http://schemas.openxmlformats.org/officeDocument/2006/relationships" xmlns:p188="http://schemas.microsoft.com/office/powerpoint/2018/8/main">
  <p188:cm id="{8262640D-DE3F-4560-BE6D-20FDCBE6F6AA}" authorId="{397AE78F-81E4-2B8E-A98A-B85740E56B05}" created="2021-11-12T21:27:45.439">
    <pc:sldMkLst xmlns:pc="http://schemas.microsoft.com/office/powerpoint/2013/main/command">
      <pc:docMk/>
      <pc:sldMk cId="2005690919" sldId="257"/>
    </pc:sldMkLst>
    <p188:replyLst>
      <p188:reply id="{98076D3F-DCC4-42A0-BA14-B9BFE6D39570}" authorId="{397AE78F-81E4-2B8E-A98A-B85740E56B05}" created="2021-11-12T21:29:41.651">
        <p188:txBody>
          <a:bodyPr/>
          <a:lstStyle/>
          <a:p>
            <a:r>
              <a:rPr lang="en-US"/>
              <a:t>There should also be an instructor note explaining that all these forms should be handed out hard copy to the students or electronically so they can follow along and reference them according to the cross walk.</a:t>
            </a:r>
          </a:p>
        </p188:txBody>
      </p188:reply>
      <p188:reply id="{130C4DA6-80C3-4DEA-93D3-3ADE030850B4}" authorId="{317849CD-C6FF-0645-B9F4-39DA545EEF61}" created="2021-11-23T23:50:30.020">
        <p188:txBody>
          <a:bodyPr/>
          <a:lstStyle/>
          <a:p>
            <a:r>
              <a:rPr lang="en-US"/>
              <a:t>Agree with second comment here.  First is a little word since it is also in the instructor notes</a:t>
            </a:r>
          </a:p>
        </p188:txBody>
      </p188:reply>
      <p188:reply id="{CB873159-0CCC-4167-B1CD-911EDC7354C9}" authorId="{317849CD-C6FF-0645-B9F4-39DA545EEF61}" created="2021-11-23T23:50:40.674">
        <p188:txBody>
          <a:bodyPr/>
          <a:lstStyle/>
          <a:p>
            <a:r>
              <a:rPr lang="en-US"/>
              <a:t>...for a slide </a:t>
            </a:r>
          </a:p>
        </p188:txBody>
      </p188:reply>
    </p188:replyLst>
    <p188:txBody>
      <a:bodyPr/>
      <a:lstStyle/>
      <a:p>
        <a:r>
          <a:rPr lang="en-US"/>
          <a:t>Insert generic slide here. 
Titled Supplemental Forms. 
Include Instructor guide text, "Supplemental forms are used to provide additional information so that requests can be processed efficiently. Some forms may vary by area, but the information will be similar. An EDRC does not typically complete or process these forms independently, but it is important to be familiar with them."</a:t>
        </a:r>
      </a:p>
    </p188:txBody>
  </p188:cm>
</p188:cmLst>
</file>

<file path=ppt/comments/modernComment_108_61009E01.xml><?xml version="1.0" encoding="utf-8"?>
<p188:cmLst xmlns:a="http://schemas.openxmlformats.org/drawingml/2006/main" xmlns:r="http://schemas.openxmlformats.org/officeDocument/2006/relationships" xmlns:p188="http://schemas.microsoft.com/office/powerpoint/2018/8/main">
  <p188:cm id="{ADE47FC2-1BEB-471D-9F35-A1A0FD88BCFD}" authorId="{397AE78F-81E4-2B8E-A98A-B85740E56B05}" created="2021-11-12T21:35:42.656">
    <pc:sldMkLst xmlns:pc="http://schemas.microsoft.com/office/powerpoint/2013/main/command">
      <pc:docMk/>
      <pc:sldMk cId="1627430401" sldId="264"/>
    </pc:sldMkLst>
    <p188:txBody>
      <a:bodyPr/>
      <a:lstStyle/>
      <a:p>
        <a:r>
          <a:rPr lang="en-US"/>
          <a:t>I adjusted the bulleting for the sections of the resource order form to make it clearer which three parts we refer to.</a:t>
        </a:r>
      </a:p>
    </p188:txBody>
  </p188:cm>
</p188:cmLst>
</file>

<file path=ppt/comments/modernComment_10A_13EFE5C0.xml><?xml version="1.0" encoding="utf-8"?>
<p188:cmLst xmlns:a="http://schemas.openxmlformats.org/drawingml/2006/main" xmlns:r="http://schemas.openxmlformats.org/officeDocument/2006/relationships" xmlns:p188="http://schemas.microsoft.com/office/powerpoint/2018/8/main">
  <p188:cm id="{1B996420-41BA-4A05-A70C-069CB2CB2A16}" authorId="{397AE78F-81E4-2B8E-A98A-B85740E56B05}" created="2021-11-12T21:37:42.181">
    <pc:sldMkLst xmlns:pc="http://schemas.microsoft.com/office/powerpoint/2013/main/command">
      <pc:docMk/>
      <pc:sldMk cId="334489024" sldId="266"/>
    </pc:sldMkLst>
    <p188:replyLst>
      <p188:reply id="{85980995-D011-4DA9-A864-51D121636074}" authorId="{397AE78F-81E4-2B8E-A98A-B85740E56B05}" created="2021-11-12T21:38:45.580">
        <p188:txBody>
          <a:bodyPr/>
          <a:lstStyle/>
          <a:p>
            <a:r>
              <a:rPr lang="en-US"/>
              <a:t>Handout  "HO4-4" should be replaced by above. </a:t>
            </a:r>
          </a:p>
        </p188:txBody>
      </p188:reply>
      <p188:reply id="{C8691535-088A-4084-9C90-6E9B14B33C7E}" authorId="{397AE78F-81E4-2B8E-A98A-B85740E56B05}" created="2021-12-14T00:12:56.247">
        <p188:txBody>
          <a:bodyPr/>
          <a:lstStyle/>
          <a:p>
            <a:r>
              <a:rPr lang="en-US"/>
              <a:t>Materials needed should include the following: Blank overhead resource order form, GM 3 - SUBJECT: OH Order 2, and laptop with IROC</a:t>
            </a:r>
          </a:p>
        </p188:txBody>
      </p188:reply>
      <p188:reply id="{C9B5B678-3874-4444-881A-8A6EA2573FD6}" authorId="{397AE78F-81E4-2B8E-A98A-B85740E56B05}" created="2021-12-14T00:13:44.825">
        <p188:txBody>
          <a:bodyPr/>
          <a:lstStyle/>
          <a:p>
            <a:r>
              <a:rPr lang="en-US"/>
              <a:t>Change made in ppt. 12/13/21 @1515 AKST by Amber Sunderland
</a:t>
            </a:r>
          </a:p>
        </p188:txBody>
      </p188:reply>
    </p188:replyLst>
    <p188:txBody>
      <a:bodyPr/>
      <a:lstStyle/>
      <a:p>
        <a:r>
          <a:rPr lang="en-US"/>
          <a:t>Reference handout : GM 3 - SUBJECT: OH Order 2</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2972209"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9219" name="Rectangle 3"/>
          <p:cNvSpPr>
            <a:spLocks noGrp="1" noChangeArrowheads="1"/>
          </p:cNvSpPr>
          <p:nvPr>
            <p:ph type="dt" sz="quarter" idx="1"/>
          </p:nvPr>
        </p:nvSpPr>
        <p:spPr bwMode="auto">
          <a:xfrm>
            <a:off x="3885792" y="1"/>
            <a:ext cx="2972208"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9220" name="Rectangle 4"/>
          <p:cNvSpPr>
            <a:spLocks noGrp="1" noChangeArrowheads="1"/>
          </p:cNvSpPr>
          <p:nvPr>
            <p:ph type="ftr" sz="quarter" idx="2"/>
          </p:nvPr>
        </p:nvSpPr>
        <p:spPr bwMode="auto">
          <a:xfrm>
            <a:off x="1" y="8831910"/>
            <a:ext cx="2972209"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9221" name="Rectangle 5"/>
          <p:cNvSpPr>
            <a:spLocks noGrp="1" noChangeArrowheads="1"/>
          </p:cNvSpPr>
          <p:nvPr>
            <p:ph type="sldNum" sz="quarter" idx="3"/>
          </p:nvPr>
        </p:nvSpPr>
        <p:spPr bwMode="auto">
          <a:xfrm>
            <a:off x="3885792" y="8831910"/>
            <a:ext cx="2972208"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73D1A75-8B2A-48FC-B5A2-79243BA3A131}" type="slidenum">
              <a:rPr lang="en-US"/>
              <a:pPr/>
              <a:t>‹#›</a:t>
            </a:fld>
            <a:endParaRPr lang="en-US" dirty="0"/>
          </a:p>
        </p:txBody>
      </p:sp>
    </p:spTree>
    <p:extLst>
      <p:ext uri="{BB962C8B-B14F-4D97-AF65-F5344CB8AC3E}">
        <p14:creationId xmlns:p14="http://schemas.microsoft.com/office/powerpoint/2010/main" val="131864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04800" y="669897"/>
            <a:ext cx="2476500" cy="1857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5"/>
          </p:nvPr>
        </p:nvSpPr>
        <p:spPr>
          <a:xfrm>
            <a:off x="3884613" y="8829675"/>
            <a:ext cx="2439987" cy="466725"/>
          </a:xfrm>
          <a:prstGeom prst="rect">
            <a:avLst/>
          </a:prstGeom>
        </p:spPr>
        <p:txBody>
          <a:bodyPr vert="horz" lIns="91440" tIns="45720" rIns="91440" bIns="45720" rtlCol="0" anchor="b"/>
          <a:lstStyle>
            <a:lvl1pPr algn="r">
              <a:defRPr sz="1200"/>
            </a:lvl1pPr>
          </a:lstStyle>
          <a:p>
            <a:fld id="{3CF3E047-8B01-4D0A-8D9A-8D93D4534B9F}" type="slidenum">
              <a:rPr lang="en-US" smtClean="0"/>
              <a:t>‹#›</a:t>
            </a:fld>
            <a:endParaRPr lang="en-US" dirty="0"/>
          </a:p>
        </p:txBody>
      </p:sp>
      <p:sp>
        <p:nvSpPr>
          <p:cNvPr id="10" name="Footer Placeholder 9"/>
          <p:cNvSpPr>
            <a:spLocks noGrp="1"/>
          </p:cNvSpPr>
          <p:nvPr>
            <p:ph type="ftr" sz="quarter" idx="4"/>
          </p:nvPr>
        </p:nvSpPr>
        <p:spPr>
          <a:xfrm>
            <a:off x="304800" y="8829675"/>
            <a:ext cx="6019800" cy="466725"/>
          </a:xfrm>
          <a:prstGeom prst="rect">
            <a:avLst/>
          </a:prstGeom>
        </p:spPr>
        <p:txBody>
          <a:bodyPr vert="horz" lIns="91440" tIns="45720" rIns="91440" bIns="45720" rtlCol="0" anchor="ctr"/>
          <a:lstStyle>
            <a:lvl1pPr algn="l">
              <a:defRPr sz="1200"/>
            </a:lvl1pPr>
          </a:lstStyle>
          <a:p>
            <a:r>
              <a:rPr lang="en-US" dirty="0"/>
              <a:t>NWCG S-190 Guide</a:t>
            </a:r>
          </a:p>
        </p:txBody>
      </p:sp>
      <p:cxnSp>
        <p:nvCxnSpPr>
          <p:cNvPr id="12" name="Straight Connector 11"/>
          <p:cNvCxnSpPr/>
          <p:nvPr/>
        </p:nvCxnSpPr>
        <p:spPr>
          <a:xfrm>
            <a:off x="304800" y="8829675"/>
            <a:ext cx="6019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929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a:xfrm>
            <a:off x="685800" y="4473575"/>
            <a:ext cx="5486400" cy="3660775"/>
          </a:xfrm>
          <a:prstGeom prst="rect">
            <a:avLst/>
          </a:prstGeom>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1" i="0" u="none" strike="noStrike" baseline="0" dirty="0">
                <a:latin typeface="+mn-lt"/>
                <a:cs typeface="Times New Roman" panose="02020603050405020304" pitchFamily="18" charset="0"/>
              </a:rPr>
              <a:t>Course</a:t>
            </a:r>
            <a:r>
              <a:rPr lang="en-US" sz="1800" b="0" i="0" u="none" strike="noStrike" baseline="0" dirty="0">
                <a:latin typeface="+mn-lt"/>
                <a:cs typeface="Times New Roman" panose="02020603050405020304" pitchFamily="18" charset="0"/>
              </a:rPr>
              <a:t>: Expanded Dispatch Recorder, D-110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800" b="0" i="0" u="none" strike="noStrike" baseline="0" dirty="0">
              <a:latin typeface="+mn-lt"/>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1" i="0" u="none" strike="noStrike" baseline="0" dirty="0">
                <a:latin typeface="+mn-lt"/>
                <a:cs typeface="Times New Roman" panose="02020603050405020304" pitchFamily="18" charset="0"/>
              </a:rPr>
              <a:t>Unit 8: </a:t>
            </a:r>
            <a:r>
              <a:rPr lang="en-US" sz="1800" b="0" i="0" u="none" strike="noStrike" baseline="0" dirty="0">
                <a:latin typeface="+mn-lt"/>
                <a:cs typeface="Times New Roman" panose="02020603050405020304" pitchFamily="18" charset="0"/>
              </a:rPr>
              <a:t>Supplemental and Manual Resource Order Forms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800" b="0" i="0" u="none" strike="noStrike" baseline="0" dirty="0">
              <a:latin typeface="+mn-lt"/>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1" i="0" u="none" strike="noStrike" baseline="0" dirty="0">
                <a:latin typeface="+mn-lt"/>
                <a:cs typeface="Times New Roman" panose="02020603050405020304" pitchFamily="18" charset="0"/>
              </a:rPr>
              <a:t>Time</a:t>
            </a:r>
            <a:r>
              <a:rPr lang="en-US" sz="1800" b="0" i="0" u="none" strike="noStrike" baseline="0" dirty="0">
                <a:latin typeface="+mn-lt"/>
                <a:cs typeface="Times New Roman" panose="02020603050405020304" pitchFamily="18" charset="0"/>
              </a:rPr>
              <a:t>: 1 Hour</a:t>
            </a:r>
          </a:p>
        </p:txBody>
      </p:sp>
      <p:sp>
        <p:nvSpPr>
          <p:cNvPr id="4" name="Slide Number Placeholder 3"/>
          <p:cNvSpPr>
            <a:spLocks noGrp="1"/>
          </p:cNvSpPr>
          <p:nvPr>
            <p:ph type="sldNum" sz="quarter" idx="10"/>
          </p:nvPr>
        </p:nvSpPr>
        <p:spPr>
          <a:xfrm>
            <a:off x="3884613" y="8829675"/>
            <a:ext cx="2971800" cy="466725"/>
          </a:xfrm>
          <a:prstGeom prst="rect">
            <a:avLst/>
          </a:prstGeom>
        </p:spPr>
        <p:txBody>
          <a:bodyPr/>
          <a:lstStyle/>
          <a:p>
            <a:fld id="{8563C44C-B45D-4BB0-881F-345F3E067394}" type="slidenum">
              <a:rPr lang="en-US" smtClean="0"/>
              <a:t>1</a:t>
            </a:fld>
            <a:endParaRPr lang="en-US"/>
          </a:p>
        </p:txBody>
      </p:sp>
    </p:spTree>
    <p:extLst>
      <p:ext uri="{BB962C8B-B14F-4D97-AF65-F5344CB8AC3E}">
        <p14:creationId xmlns:p14="http://schemas.microsoft.com/office/powerpoint/2010/main" val="4244777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lgn="l">
              <a:buFont typeface="Wingdings" panose="05000000000000000000" pitchFamily="2" charset="2"/>
              <a:buChar char="q"/>
            </a:pPr>
            <a:r>
              <a:rPr lang="en-US" sz="1800" b="1" i="0" u="none" strike="noStrike" baseline="0" dirty="0">
                <a:latin typeface="Calibri (Body)"/>
              </a:rPr>
              <a:t>Crews</a:t>
            </a:r>
            <a:endParaRPr lang="en-US" b="1" dirty="0">
              <a:latin typeface="Calibri (Body)"/>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10</a:t>
            </a:fld>
            <a:endParaRPr lang="en-US" dirty="0"/>
          </a:p>
        </p:txBody>
      </p:sp>
    </p:spTree>
    <p:extLst>
      <p:ext uri="{BB962C8B-B14F-4D97-AF65-F5344CB8AC3E}">
        <p14:creationId xmlns:p14="http://schemas.microsoft.com/office/powerpoint/2010/main" val="147680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1" i="0" u="none" strike="noStrike" baseline="0" dirty="0">
                <a:latin typeface="+mn-lt"/>
              </a:rPr>
              <a:t>Supplies</a:t>
            </a:r>
            <a:endParaRPr lang="en-US" sz="1800" b="1" dirty="0">
              <a:latin typeface="+mn-lt"/>
            </a:endParaRPr>
          </a:p>
          <a:p>
            <a:pPr algn="l"/>
            <a:endParaRPr lang="en-US" sz="1800" b="0" i="0" u="none" strike="noStrike" baseline="0" dirty="0">
              <a:latin typeface="CIDFont+F3"/>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11</a:t>
            </a:fld>
            <a:endParaRPr lang="en-US" dirty="0"/>
          </a:p>
        </p:txBody>
      </p:sp>
    </p:spTree>
    <p:extLst>
      <p:ext uri="{BB962C8B-B14F-4D97-AF65-F5344CB8AC3E}">
        <p14:creationId xmlns:p14="http://schemas.microsoft.com/office/powerpoint/2010/main" val="4009639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1" i="0" u="none" strike="noStrike" baseline="0" dirty="0">
                <a:latin typeface="+mn-lt"/>
              </a:rPr>
              <a:t>Overhead</a:t>
            </a:r>
          </a:p>
          <a:p>
            <a:pPr algn="l"/>
            <a:endParaRPr lang="en-US" sz="1800" b="1" i="0" u="none" strike="noStrike" baseline="0" dirty="0">
              <a:latin typeface="+mn-lt"/>
            </a:endParaRPr>
          </a:p>
          <a:p>
            <a:pPr marL="285750" indent="-285750" algn="l">
              <a:buFont typeface="Arial" panose="020B0604020202020204" pitchFamily="34" charset="0"/>
              <a:buChar char="•"/>
            </a:pPr>
            <a:r>
              <a:rPr lang="en-US" sz="1800" b="0" i="0" u="none" strike="noStrike" baseline="0" dirty="0">
                <a:latin typeface="+mn-lt"/>
              </a:rPr>
              <a:t>Refer students to the EDRC Reference Guide where they can find the “Block by Block Instructions”</a:t>
            </a:r>
          </a:p>
          <a:p>
            <a:pPr marL="285750" indent="-285750" algn="l">
              <a:buFont typeface="Arial" panose="020B0604020202020204" pitchFamily="34" charset="0"/>
              <a:buChar char="•"/>
            </a:pPr>
            <a:endParaRPr lang="en-US" sz="1800" b="0" i="0" u="none" strike="noStrike" baseline="0" dirty="0">
              <a:latin typeface="+mn-lt"/>
            </a:endParaRPr>
          </a:p>
          <a:p>
            <a:pPr marL="285750" indent="-285750" algn="l">
              <a:buFont typeface="Wingdings" panose="05000000000000000000" pitchFamily="2" charset="2"/>
              <a:buChar char="q"/>
            </a:pPr>
            <a:r>
              <a:rPr lang="en-US" sz="1800" b="1" i="0" u="none" strike="noStrike" baseline="0" dirty="0">
                <a:latin typeface="+mn-lt"/>
              </a:rPr>
              <a:t>EXERCISE: </a:t>
            </a:r>
            <a:r>
              <a:rPr lang="en-US" sz="1800" b="0" i="0" u="none" strike="noStrike" baseline="0" dirty="0">
                <a:latin typeface="+mn-lt"/>
              </a:rPr>
              <a:t>20 Minutes</a:t>
            </a:r>
          </a:p>
          <a:p>
            <a:pPr algn="l"/>
            <a:r>
              <a:rPr lang="en-US" sz="1800" b="1" i="0" u="none" strike="noStrike" baseline="0" dirty="0">
                <a:latin typeface="+mn-lt"/>
              </a:rPr>
              <a:t>Purpose:</a:t>
            </a:r>
            <a:r>
              <a:rPr lang="en-US" sz="1800" b="0" i="0" u="none" strike="noStrike" baseline="0" dirty="0">
                <a:latin typeface="+mn-lt"/>
              </a:rPr>
              <a:t> Teaching students how to fill out a hardcopy resource order.</a:t>
            </a:r>
          </a:p>
          <a:p>
            <a:pPr algn="l"/>
            <a:endParaRPr lang="en-US" sz="1800" b="0" i="0" u="none" strike="noStrike" baseline="0" dirty="0">
              <a:latin typeface="+mn-lt"/>
            </a:endParaRPr>
          </a:p>
          <a:p>
            <a:pPr algn="l"/>
            <a:r>
              <a:rPr lang="en-US" sz="1800" b="1" i="0" u="none" strike="noStrike" baseline="0" dirty="0">
                <a:latin typeface="+mn-lt"/>
              </a:rPr>
              <a:t>Format: Students work independently using handout as a guide.</a:t>
            </a:r>
          </a:p>
          <a:p>
            <a:pPr algn="l"/>
            <a:endParaRPr lang="en-US" sz="1800" b="0" i="0" u="none" strike="noStrike"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latin typeface="+mn-lt"/>
              </a:rPr>
              <a:t>Materials Needed:</a:t>
            </a:r>
            <a:r>
              <a:rPr lang="en-US" sz="1800" b="0" i="0" u="none" strike="noStrike" baseline="0" dirty="0">
                <a:latin typeface="+mn-lt"/>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effectLst/>
                <a:latin typeface="+mn-lt"/>
              </a:rPr>
              <a:t>GM 3 - SUBJECT: OH Order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effectLst/>
                <a:latin typeface="+mn-lt"/>
              </a:rPr>
              <a:t>Blank Overhead Resource Order Form</a:t>
            </a:r>
          </a:p>
          <a:p>
            <a:pPr marL="285750" indent="-285750" algn="l">
              <a:buFont typeface="Arial" panose="020B0604020202020204" pitchFamily="34" charset="0"/>
              <a:buChar char="•"/>
            </a:pPr>
            <a:r>
              <a:rPr lang="en-US" sz="1800" b="0" i="0" u="none" strike="noStrike" baseline="0" dirty="0">
                <a:latin typeface="+mn-lt"/>
              </a:rPr>
              <a:t>laptop with IROC</a:t>
            </a:r>
          </a:p>
          <a:p>
            <a:pPr algn="l"/>
            <a:endParaRPr lang="en-US" sz="1800" b="0" i="0" u="none" strike="noStrike" baseline="0" dirty="0">
              <a:latin typeface="+mn-lt"/>
            </a:endParaRPr>
          </a:p>
          <a:p>
            <a:pPr algn="l"/>
            <a:r>
              <a:rPr lang="en-US" sz="1800" b="1" i="0" u="none" strike="noStrike" baseline="0" dirty="0">
                <a:latin typeface="+mn-lt"/>
              </a:rPr>
              <a:t>Instructions: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latin typeface="+mn-lt"/>
              </a:rPr>
              <a:t>Have students locate handout </a:t>
            </a:r>
            <a:r>
              <a:rPr lang="en-US" sz="2800" b="0" i="0" dirty="0">
                <a:effectLst/>
                <a:latin typeface="Segoe UI" panose="020B0502040204020203" pitchFamily="34" charset="0"/>
              </a:rPr>
              <a:t>GM 3 - SUBJECT: OH Order 2, </a:t>
            </a:r>
            <a:r>
              <a:rPr lang="en-US" sz="1800" b="0" i="0" u="none" strike="noStrike" baseline="0" dirty="0">
                <a:latin typeface="+mn-lt"/>
              </a:rPr>
              <a:t>requesting DIVS.</a:t>
            </a:r>
          </a:p>
          <a:p>
            <a:pPr marL="285750" indent="-285750" algn="l">
              <a:buFont typeface="Arial" panose="020B0604020202020204" pitchFamily="34" charset="0"/>
              <a:buChar char="•"/>
            </a:pPr>
            <a:r>
              <a:rPr lang="en-US" sz="1800" b="0" i="0" u="none" strike="noStrike" baseline="0" dirty="0">
                <a:latin typeface="+mn-lt"/>
              </a:rPr>
              <a:t>Assist students with filling out the hardcopy resource order form. When students have completed the electronic/hard copy resource order form, have them sign into IROC, locate the request, attach GM 3 – SUBJECT: </a:t>
            </a:r>
            <a:r>
              <a:rPr lang="en-US" sz="1800" b="0" i="0" u="none" strike="noStrike" baseline="0">
                <a:latin typeface="+mn-lt"/>
              </a:rPr>
              <a:t>OH Order 2 to </a:t>
            </a:r>
            <a:r>
              <a:rPr lang="en-US" sz="1800" b="0" i="0" u="none" strike="noStrike" baseline="0" dirty="0">
                <a:latin typeface="+mn-lt"/>
              </a:rPr>
              <a:t>the IROC request and “print” or “save”. Have students compare the hardcopy resource order form with the IROC resource order form for accuracy.</a:t>
            </a:r>
          </a:p>
          <a:p>
            <a:pPr algn="l"/>
            <a:endParaRPr lang="en-US" sz="1800" b="1" i="0" u="none" strike="noStrike" baseline="0" dirty="0">
              <a:latin typeface="+mn-lt"/>
            </a:endParaRPr>
          </a:p>
          <a:p>
            <a:pPr algn="l"/>
            <a:r>
              <a:rPr lang="en-US" sz="1800" b="1" i="0" u="none" strike="noStrike" baseline="0" dirty="0">
                <a:latin typeface="+mn-lt"/>
              </a:rPr>
              <a:t>End of Exercise.</a:t>
            </a:r>
          </a:p>
          <a:p>
            <a:pPr algn="l"/>
            <a:endParaRPr lang="en-US" sz="1800" b="1" i="0" u="none" strike="noStrike" baseline="0" dirty="0">
              <a:latin typeface="CIDFont+F3"/>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12</a:t>
            </a:fld>
            <a:endParaRPr lang="en-US" dirty="0"/>
          </a:p>
        </p:txBody>
      </p:sp>
    </p:spTree>
    <p:extLst>
      <p:ext uri="{BB962C8B-B14F-4D97-AF65-F5344CB8AC3E}">
        <p14:creationId xmlns:p14="http://schemas.microsoft.com/office/powerpoint/2010/main" val="755077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q"/>
            </a:pPr>
            <a:r>
              <a:rPr lang="en-US" sz="1800" b="1" i="0" u="none" strike="noStrike" baseline="0" dirty="0">
                <a:latin typeface="+mn-lt"/>
              </a:rPr>
              <a:t>Review</a:t>
            </a:r>
            <a:r>
              <a:rPr lang="en-US" sz="1800" b="0" i="0" u="none" strike="noStrike" baseline="0" dirty="0">
                <a:latin typeface="+mn-lt"/>
              </a:rPr>
              <a:t> unit objectives.</a:t>
            </a:r>
            <a:endParaRPr lang="en-US" dirty="0">
              <a:latin typeface="+mn-lt"/>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13</a:t>
            </a:fld>
            <a:endParaRPr lang="en-US" dirty="0"/>
          </a:p>
        </p:txBody>
      </p:sp>
    </p:spTree>
    <p:extLst>
      <p:ext uri="{BB962C8B-B14F-4D97-AF65-F5344CB8AC3E}">
        <p14:creationId xmlns:p14="http://schemas.microsoft.com/office/powerpoint/2010/main" val="2937500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q"/>
            </a:pPr>
            <a:r>
              <a:rPr lang="en-US" sz="1800" b="1" i="0" u="none" strike="noStrike" baseline="0" dirty="0">
                <a:latin typeface="+mn-lt"/>
              </a:rPr>
              <a:t>Present</a:t>
            </a:r>
            <a:r>
              <a:rPr lang="en-US" sz="1800" b="0" i="0" u="none" strike="noStrike" baseline="0" dirty="0">
                <a:latin typeface="+mn-lt"/>
              </a:rPr>
              <a:t> unit objectives.</a:t>
            </a:r>
            <a:endParaRPr lang="en-US" dirty="0">
              <a:latin typeface="+mn-lt"/>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2</a:t>
            </a:fld>
            <a:endParaRPr lang="en-US" dirty="0"/>
          </a:p>
        </p:txBody>
      </p:sp>
    </p:spTree>
    <p:extLst>
      <p:ext uri="{BB962C8B-B14F-4D97-AF65-F5344CB8AC3E}">
        <p14:creationId xmlns:p14="http://schemas.microsoft.com/office/powerpoint/2010/main" val="3278834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lgn="l">
              <a:buFont typeface="Wingdings" panose="05000000000000000000" pitchFamily="2" charset="2"/>
              <a:buChar char="q"/>
            </a:pPr>
            <a:r>
              <a:rPr lang="en-US" sz="1800" b="1" i="0" u="none" strike="noStrike" baseline="0" dirty="0">
                <a:latin typeface="+mn-lt"/>
              </a:rPr>
              <a:t>Resource Extension Request Form - Refer to: </a:t>
            </a:r>
            <a:r>
              <a:rPr lang="en-US" sz="1800" b="1" i="0" u="none" strike="noStrike" dirty="0">
                <a:solidFill>
                  <a:srgbClr val="000000"/>
                </a:solidFill>
                <a:effectLst/>
                <a:latin typeface="+mn-lt"/>
              </a:rPr>
              <a:t>Resource Extension Request Form Handout</a:t>
            </a:r>
            <a:endParaRPr lang="en-US" sz="1800" b="1" i="0" u="none" strike="noStrike" baseline="0" dirty="0">
              <a:latin typeface="+mn-lt"/>
            </a:endParaRPr>
          </a:p>
          <a:p>
            <a:pPr marL="0" indent="0" algn="l">
              <a:buFont typeface="Arial" panose="020B0604020202020204" pitchFamily="34" charset="0"/>
              <a:buNone/>
            </a:pPr>
            <a:endParaRPr lang="en-US" sz="1800" b="1" i="0" u="none" strike="noStrike" baseline="0" dirty="0">
              <a:latin typeface="+mn-lt"/>
            </a:endParaRPr>
          </a:p>
          <a:p>
            <a:pPr marL="285750" indent="-285750" algn="l">
              <a:buFont typeface="Arial" panose="020B0604020202020204" pitchFamily="34" charset="0"/>
              <a:buChar char="•"/>
            </a:pPr>
            <a:r>
              <a:rPr lang="en-US" sz="1800" b="0" i="0" u="none" strike="noStrike" baseline="0" dirty="0">
                <a:latin typeface="+mn-lt"/>
              </a:rPr>
              <a:t>Used to extend resources on incident. </a:t>
            </a:r>
          </a:p>
          <a:p>
            <a:pPr marL="285750" indent="-285750" algn="l">
              <a:buFont typeface="Arial" panose="020B0604020202020204" pitchFamily="34" charset="0"/>
              <a:buChar char="•"/>
            </a:pPr>
            <a:r>
              <a:rPr lang="en-US" sz="1800" b="0" i="0" u="none" strike="noStrike" baseline="0" dirty="0">
                <a:latin typeface="+mn-lt"/>
              </a:rPr>
              <a:t>EDRC will notify EDSD or EDSP when an Extension Form is received.</a:t>
            </a:r>
          </a:p>
          <a:p>
            <a:pPr marL="285750" indent="-285750" algn="l">
              <a:buFont typeface="Arial" panose="020B0604020202020204" pitchFamily="34" charset="0"/>
              <a:buChar char="•"/>
            </a:pPr>
            <a:r>
              <a:rPr lang="en-US" sz="1800" b="0" i="0" u="none" strike="noStrike" baseline="0" dirty="0">
                <a:latin typeface="+mn-lt"/>
              </a:rPr>
              <a:t>National resources require NICC approval to extend.</a:t>
            </a:r>
          </a:p>
          <a:p>
            <a:pPr marL="285750" indent="-285750" algn="l">
              <a:buFont typeface="Arial" panose="020B0604020202020204" pitchFamily="34" charset="0"/>
              <a:buChar char="•"/>
            </a:pPr>
            <a:r>
              <a:rPr lang="en-US" sz="1800" b="0" i="0" u="none" strike="noStrike" baseline="0" dirty="0">
                <a:latin typeface="+mn-lt"/>
              </a:rPr>
              <a:t>Discuss local protocol.</a:t>
            </a:r>
            <a:endParaRPr lang="en-US" sz="1800" dirty="0">
              <a:latin typeface="+mn-lt"/>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3</a:t>
            </a:fld>
            <a:endParaRPr lang="en-US" dirty="0"/>
          </a:p>
        </p:txBody>
      </p:sp>
    </p:spTree>
    <p:extLst>
      <p:ext uri="{BB962C8B-B14F-4D97-AF65-F5344CB8AC3E}">
        <p14:creationId xmlns:p14="http://schemas.microsoft.com/office/powerpoint/2010/main" val="2587864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lgn="l">
              <a:buFont typeface="Wingdings" panose="05000000000000000000" pitchFamily="2" charset="2"/>
              <a:buChar char="q"/>
            </a:pPr>
            <a:r>
              <a:rPr lang="en-US" sz="1800" b="1" i="0" u="none" strike="noStrike" baseline="0" dirty="0">
                <a:latin typeface="+mn-lt"/>
              </a:rPr>
              <a:t>Aircraft Flight Request Form -  Refer to: </a:t>
            </a:r>
            <a:r>
              <a:rPr lang="en-US" sz="1800" b="1" i="0" u="none" strike="noStrike" dirty="0">
                <a:solidFill>
                  <a:srgbClr val="000000"/>
                </a:solidFill>
                <a:effectLst/>
                <a:latin typeface="+mn-lt"/>
              </a:rPr>
              <a:t>Aircraft Flight Request / Flight Schedule</a:t>
            </a:r>
            <a:r>
              <a:rPr lang="en-US" sz="2800" b="1" dirty="0">
                <a:latin typeface="+mn-lt"/>
              </a:rPr>
              <a:t> </a:t>
            </a:r>
            <a:r>
              <a:rPr lang="en-US" sz="1800" b="1" i="0" u="none" strike="noStrike" baseline="0" dirty="0">
                <a:latin typeface="+mn-lt"/>
              </a:rPr>
              <a:t>Handout</a:t>
            </a:r>
          </a:p>
          <a:p>
            <a:pPr algn="l"/>
            <a:endParaRPr lang="en-US" sz="1800" b="1" i="0" u="none" strike="noStrike" baseline="0" dirty="0">
              <a:latin typeface="+mn-lt"/>
            </a:endParaRPr>
          </a:p>
          <a:p>
            <a:pPr marL="285750" indent="-285750" algn="l">
              <a:buFont typeface="Arial" panose="020B0604020202020204" pitchFamily="34" charset="0"/>
              <a:buChar char="•"/>
            </a:pPr>
            <a:r>
              <a:rPr lang="en-US" sz="1800" b="0" i="0" u="none" strike="noStrike" baseline="0" dirty="0">
                <a:latin typeface="+mn-lt"/>
              </a:rPr>
              <a:t>Used to request aircraft to transport personnel and/or supplies.</a:t>
            </a:r>
          </a:p>
          <a:p>
            <a:pPr marL="285750" indent="-285750" algn="l">
              <a:buFont typeface="Arial" panose="020B0604020202020204" pitchFamily="34" charset="0"/>
              <a:buChar char="•"/>
            </a:pPr>
            <a:r>
              <a:rPr lang="en-US" sz="1800" b="0" i="0" u="none" strike="noStrike" baseline="0" dirty="0">
                <a:latin typeface="+mn-lt"/>
              </a:rPr>
              <a:t>Shows aircraft used, personnel/supply transported and is used for payment information.</a:t>
            </a:r>
          </a:p>
          <a:p>
            <a:pPr marL="285750" indent="-285750" algn="l">
              <a:buFont typeface="Arial" panose="020B0604020202020204" pitchFamily="34" charset="0"/>
              <a:buChar char="•"/>
            </a:pPr>
            <a:r>
              <a:rPr lang="en-US" sz="1800" b="0" i="0" u="none" strike="noStrike" baseline="0" dirty="0">
                <a:latin typeface="+mn-lt"/>
              </a:rPr>
              <a:t>Provides ETD/ETA information.</a:t>
            </a:r>
            <a:endParaRPr lang="en-US" dirty="0">
              <a:latin typeface="+mn-lt"/>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4</a:t>
            </a:fld>
            <a:endParaRPr lang="en-US" dirty="0"/>
          </a:p>
        </p:txBody>
      </p:sp>
    </p:spTree>
    <p:extLst>
      <p:ext uri="{BB962C8B-B14F-4D97-AF65-F5344CB8AC3E}">
        <p14:creationId xmlns:p14="http://schemas.microsoft.com/office/powerpoint/2010/main" val="3483711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lgn="l">
              <a:buFont typeface="Wingdings" panose="05000000000000000000" pitchFamily="2" charset="2"/>
              <a:buChar char="q"/>
            </a:pPr>
            <a:r>
              <a:rPr lang="en-US" sz="1800" b="1" i="0" u="none" strike="noStrike" baseline="0" dirty="0">
                <a:latin typeface="+mn-lt"/>
              </a:rPr>
              <a:t>Passenger and Cargo Manifest </a:t>
            </a:r>
            <a:r>
              <a:rPr lang="en-US" sz="1800" b="0" i="0" u="none" strike="noStrike" baseline="0" dirty="0">
                <a:latin typeface="+mn-lt"/>
              </a:rPr>
              <a:t>–</a:t>
            </a:r>
            <a:r>
              <a:rPr lang="en-US" sz="1800" b="1" i="0" u="none" strike="noStrike" baseline="0" dirty="0">
                <a:latin typeface="+mn-lt"/>
              </a:rPr>
              <a:t> Refer to: </a:t>
            </a:r>
            <a:r>
              <a:rPr lang="en-US" sz="1800" b="1" i="0" u="none" strike="noStrike" dirty="0">
                <a:solidFill>
                  <a:srgbClr val="000000"/>
                </a:solidFill>
                <a:effectLst/>
                <a:latin typeface="+mn-lt"/>
              </a:rPr>
              <a:t>SF 245 Passenger and Cargo Manifest Populated</a:t>
            </a:r>
            <a:r>
              <a:rPr lang="en-US" sz="1800" b="1" dirty="0">
                <a:latin typeface="+mn-lt"/>
              </a:rPr>
              <a:t> Handout</a:t>
            </a:r>
            <a:endParaRPr lang="en-US" sz="1800" b="1" i="0" u="none" strike="noStrike" baseline="0" dirty="0">
              <a:latin typeface="+mn-lt"/>
            </a:endParaRPr>
          </a:p>
          <a:p>
            <a:pPr marL="285750" indent="-285750" algn="l">
              <a:buFont typeface="Arial" panose="020B0604020202020204" pitchFamily="34" charset="0"/>
              <a:buChar char="•"/>
            </a:pPr>
            <a:r>
              <a:rPr lang="en-US" sz="1800" b="0" i="0" u="none" strike="noStrike" baseline="0" dirty="0">
                <a:latin typeface="+mn-lt"/>
              </a:rPr>
              <a:t>Identifies personnel and/or cargo being transported.</a:t>
            </a:r>
          </a:p>
          <a:p>
            <a:pPr marL="285750" indent="-285750" algn="l">
              <a:buFont typeface="Arial" panose="020B0604020202020204" pitchFamily="34" charset="0"/>
              <a:buChar char="•"/>
            </a:pPr>
            <a:r>
              <a:rPr lang="en-US" sz="1800" b="0" i="0" u="none" strike="noStrike" baseline="0" dirty="0">
                <a:latin typeface="+mn-lt"/>
              </a:rPr>
              <a:t>Generally used for crews and engines</a:t>
            </a:r>
            <a:endParaRPr lang="en-US" sz="1800" dirty="0">
              <a:latin typeface="+mn-lt"/>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5</a:t>
            </a:fld>
            <a:endParaRPr lang="en-US" dirty="0"/>
          </a:p>
        </p:txBody>
      </p:sp>
    </p:spTree>
    <p:extLst>
      <p:ext uri="{BB962C8B-B14F-4D97-AF65-F5344CB8AC3E}">
        <p14:creationId xmlns:p14="http://schemas.microsoft.com/office/powerpoint/2010/main" val="3270662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lgn="l">
              <a:buFont typeface="Wingdings" panose="05000000000000000000" pitchFamily="2" charset="2"/>
              <a:buChar char="q"/>
            </a:pPr>
            <a:r>
              <a:rPr lang="en-US" sz="1800" b="1" i="0" u="none" strike="noStrike" baseline="0" dirty="0">
                <a:latin typeface="+mn-lt"/>
              </a:rPr>
              <a:t>Preparedness/Detail Request </a:t>
            </a:r>
            <a:r>
              <a:rPr lang="en-US" sz="1800" b="0" i="0" u="none" strike="noStrike" baseline="0" dirty="0">
                <a:latin typeface="+mn-lt"/>
              </a:rPr>
              <a:t>– </a:t>
            </a:r>
            <a:r>
              <a:rPr lang="en-US" sz="1800" b="1" i="0" u="none" strike="noStrike" baseline="0" dirty="0">
                <a:latin typeface="+mn-lt"/>
              </a:rPr>
              <a:t>Refer to: </a:t>
            </a:r>
            <a:r>
              <a:rPr lang="en-US" sz="1800" b="1" i="0" u="none" strike="noStrike" dirty="0">
                <a:solidFill>
                  <a:srgbClr val="000000"/>
                </a:solidFill>
                <a:effectLst/>
                <a:latin typeface="+mn-lt"/>
              </a:rPr>
              <a:t>Detail Request</a:t>
            </a:r>
            <a:r>
              <a:rPr lang="en-US" sz="2800" b="1" dirty="0">
                <a:latin typeface="+mn-lt"/>
              </a:rPr>
              <a:t> Handout</a:t>
            </a:r>
            <a:endParaRPr lang="en-US" sz="1800" b="1" i="0" u="none" strike="noStrike" baseline="0" dirty="0">
              <a:latin typeface="+mn-lt"/>
            </a:endParaRPr>
          </a:p>
          <a:p>
            <a:pPr marL="285750" indent="-285750" algn="l">
              <a:buFont typeface="Arial" panose="020B0604020202020204" pitchFamily="34" charset="0"/>
              <a:buChar char="•"/>
            </a:pPr>
            <a:r>
              <a:rPr lang="en-US" sz="1800" b="0" i="0" u="none" strike="noStrike" baseline="0" dirty="0">
                <a:latin typeface="+mn-lt"/>
              </a:rPr>
              <a:t>Used to request individual resource for extended or prearranged assignments.</a:t>
            </a:r>
          </a:p>
          <a:p>
            <a:pPr marL="285750" indent="-285750" algn="l">
              <a:buFont typeface="Arial" panose="020B0604020202020204" pitchFamily="34" charset="0"/>
              <a:buChar char="•"/>
            </a:pPr>
            <a:r>
              <a:rPr lang="en-US" sz="1800" b="0" i="0" u="none" strike="noStrike" baseline="0" dirty="0">
                <a:latin typeface="+mn-lt"/>
              </a:rPr>
              <a:t>Can be used for overhead, equipment, and crews.</a:t>
            </a:r>
          </a:p>
          <a:p>
            <a:pPr marL="285750" indent="-285750" algn="l">
              <a:buFont typeface="Arial" panose="020B0604020202020204" pitchFamily="34" charset="0"/>
              <a:buChar char="•"/>
            </a:pPr>
            <a:r>
              <a:rPr lang="en-US" sz="1800" b="0" i="0" u="none" strike="noStrike" baseline="0" dirty="0">
                <a:latin typeface="+mn-lt"/>
              </a:rPr>
              <a:t>Follow local protocol, does not use fire codes.</a:t>
            </a:r>
            <a:endParaRPr lang="en-US" dirty="0">
              <a:latin typeface="+mn-lt"/>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6</a:t>
            </a:fld>
            <a:endParaRPr lang="en-US" dirty="0"/>
          </a:p>
        </p:txBody>
      </p:sp>
    </p:spTree>
    <p:extLst>
      <p:ext uri="{BB962C8B-B14F-4D97-AF65-F5344CB8AC3E}">
        <p14:creationId xmlns:p14="http://schemas.microsoft.com/office/powerpoint/2010/main" val="2122067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lgn="l">
              <a:buFont typeface="Wingdings" panose="05000000000000000000" pitchFamily="2" charset="2"/>
              <a:buChar char="q"/>
            </a:pPr>
            <a:r>
              <a:rPr lang="en-US" sz="1800" b="1" i="0" u="none" strike="noStrike" baseline="0" dirty="0">
                <a:latin typeface="+mn-lt"/>
              </a:rPr>
              <a:t>Mobile Food and Shower Service Request Form – Refer to </a:t>
            </a:r>
            <a:r>
              <a:rPr lang="en-US" sz="1800" b="1" i="0" u="none" strike="noStrike" dirty="0">
                <a:solidFill>
                  <a:srgbClr val="000000"/>
                </a:solidFill>
                <a:effectLst/>
                <a:latin typeface="+mn-lt"/>
              </a:rPr>
              <a:t>Mobile Food Service Request Form</a:t>
            </a:r>
            <a:r>
              <a:rPr lang="en-US" sz="1800" b="1" dirty="0">
                <a:latin typeface="+mn-lt"/>
              </a:rPr>
              <a:t> </a:t>
            </a:r>
            <a:endParaRPr lang="en-US" sz="1800" b="1" i="0" u="none" strike="noStrike" baseline="0" dirty="0">
              <a:latin typeface="+mn-lt"/>
            </a:endParaRPr>
          </a:p>
          <a:p>
            <a:pPr algn="l"/>
            <a:endParaRPr lang="en-US" sz="1800" b="1" i="0" u="none" strike="noStrike" baseline="0" dirty="0">
              <a:latin typeface="+mn-lt"/>
            </a:endParaRPr>
          </a:p>
          <a:p>
            <a:pPr marL="285750" indent="-285750" algn="l">
              <a:buFont typeface="Arial" panose="020B0604020202020204" pitchFamily="34" charset="0"/>
              <a:buChar char="•"/>
            </a:pPr>
            <a:r>
              <a:rPr lang="en-US" sz="1800" b="0" i="0" u="none" strike="noStrike" baseline="0" dirty="0">
                <a:latin typeface="+mn-lt"/>
              </a:rPr>
              <a:t>Provides the information required by NICC to fill the request.</a:t>
            </a:r>
          </a:p>
          <a:p>
            <a:pPr marL="285750" indent="-285750" algn="l">
              <a:buFont typeface="Arial" panose="020B0604020202020204" pitchFamily="34" charset="0"/>
              <a:buChar char="•"/>
            </a:pPr>
            <a:r>
              <a:rPr lang="en-US" sz="1800" b="0" i="0" u="none" strike="noStrike" baseline="0" dirty="0">
                <a:latin typeface="+mn-lt"/>
              </a:rPr>
              <a:t>Useful as a checklist to ensure everything is ordered prior to arrival.</a:t>
            </a:r>
          </a:p>
          <a:p>
            <a:pPr marL="285750" indent="-285750" algn="l">
              <a:buFont typeface="Arial" panose="020B0604020202020204" pitchFamily="34" charset="0"/>
              <a:buChar char="•"/>
            </a:pPr>
            <a:r>
              <a:rPr lang="en-US" sz="1800" b="0" i="0" u="none" strike="noStrike" baseline="0" dirty="0">
                <a:latin typeface="+mn-lt"/>
              </a:rPr>
              <a:t>Required to order a national caterer or shower.</a:t>
            </a:r>
          </a:p>
          <a:p>
            <a:pPr marL="742950" lvl="1" indent="-285750" algn="l">
              <a:buFont typeface="Courier New" panose="02070309020205020404" pitchFamily="49" charset="0"/>
              <a:buChar char="o"/>
            </a:pPr>
            <a:r>
              <a:rPr lang="en-US" sz="1800" b="0" i="0" u="none" strike="noStrike" baseline="0" dirty="0">
                <a:latin typeface="+mn-lt"/>
              </a:rPr>
              <a:t>EDRC would only fill out this form with the help of an EDSD or EDSP. Discuss where and how you might get some of the information required for the form (example: number of meals).</a:t>
            </a:r>
            <a:endParaRPr lang="en-US" sz="1800" dirty="0">
              <a:latin typeface="+mn-lt"/>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7</a:t>
            </a:fld>
            <a:endParaRPr lang="en-US" dirty="0"/>
          </a:p>
        </p:txBody>
      </p:sp>
    </p:spTree>
    <p:extLst>
      <p:ext uri="{BB962C8B-B14F-4D97-AF65-F5344CB8AC3E}">
        <p14:creationId xmlns:p14="http://schemas.microsoft.com/office/powerpoint/2010/main" val="3489170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lgn="l">
              <a:buFont typeface="Wingdings" panose="05000000000000000000" pitchFamily="2" charset="2"/>
              <a:buChar char="q"/>
            </a:pPr>
            <a:r>
              <a:rPr lang="en-US" sz="1800" b="1" i="0" u="none" strike="noStrike" baseline="0" dirty="0">
                <a:latin typeface="+mn-lt"/>
              </a:rPr>
              <a:t>HARDCOPY RESOURCE ORDER</a:t>
            </a:r>
          </a:p>
          <a:p>
            <a:pPr marL="0" indent="0" algn="l">
              <a:buFont typeface="Arial" panose="020B0604020202020204" pitchFamily="34" charset="0"/>
              <a:buNone/>
            </a:pPr>
            <a:endParaRPr lang="en-US" sz="1800" b="1" i="0" u="none" strike="noStrike" baseline="0" dirty="0">
              <a:latin typeface="+mn-lt"/>
            </a:endParaRPr>
          </a:p>
          <a:p>
            <a:pPr marL="285750" indent="-285750" algn="l">
              <a:buFont typeface="Arial" panose="020B0604020202020204" pitchFamily="34" charset="0"/>
              <a:buChar char="•"/>
            </a:pPr>
            <a:r>
              <a:rPr lang="en-US" sz="1800" b="0" i="0" u="none" strike="noStrike" baseline="0" dirty="0">
                <a:latin typeface="+mn-lt"/>
              </a:rPr>
              <a:t>The hardcopy resource order form is used to manually document resource requests when the electronic resource tracking system (IROC) is unavailable.</a:t>
            </a:r>
          </a:p>
          <a:p>
            <a:pPr marL="0" indent="0" algn="l">
              <a:buFontTx/>
              <a:buNone/>
            </a:pPr>
            <a:endParaRPr lang="en-US" sz="1800" b="0" i="0" u="none" strike="noStrike" baseline="0" dirty="0">
              <a:latin typeface="+mn-lt"/>
            </a:endParaRPr>
          </a:p>
          <a:p>
            <a:pPr marL="0" indent="0" algn="l">
              <a:buFontTx/>
              <a:buNone/>
            </a:pPr>
            <a:r>
              <a:rPr lang="en-US" sz="1800" b="0" i="0" u="none" strike="noStrike" baseline="0" dirty="0">
                <a:latin typeface="+mn-lt"/>
              </a:rPr>
              <a:t>Legal Documents</a:t>
            </a:r>
          </a:p>
          <a:p>
            <a:pPr marL="285750" indent="-285750" algn="l">
              <a:buFont typeface="Arial" panose="020B0604020202020204" pitchFamily="34" charset="0"/>
              <a:buChar char="•"/>
            </a:pPr>
            <a:r>
              <a:rPr lang="en-US" sz="1800" b="0" i="0" u="none" strike="noStrike" baseline="0" dirty="0">
                <a:latin typeface="+mn-lt"/>
              </a:rPr>
              <a:t>Resource order forms and all supplemental forms are legal documents that can be subpoenaed and used in lawsuits.</a:t>
            </a:r>
          </a:p>
          <a:p>
            <a:pPr marL="285750" indent="-285750" algn="l">
              <a:buFont typeface="Arial" panose="020B0604020202020204" pitchFamily="34" charset="0"/>
              <a:buChar char="•"/>
            </a:pPr>
            <a:r>
              <a:rPr lang="en-US" sz="1800" b="1" i="0" u="none" strike="noStrike" baseline="0" dirty="0">
                <a:latin typeface="+mn-lt"/>
              </a:rPr>
              <a:t>Question</a:t>
            </a:r>
            <a:r>
              <a:rPr lang="en-US" sz="1800" b="0" i="0" u="none" strike="noStrike" baseline="0" dirty="0">
                <a:latin typeface="+mn-lt"/>
              </a:rPr>
              <a:t>: What does an EDRC need to consider when completing any form - electronic or hard copy?</a:t>
            </a:r>
          </a:p>
          <a:p>
            <a:pPr marL="800100" lvl="1" indent="-342900" algn="l">
              <a:buFont typeface="Courier New" panose="02070309020205020404" pitchFamily="49" charset="0"/>
              <a:buChar char="o"/>
            </a:pPr>
            <a:r>
              <a:rPr lang="en-US" sz="1800" b="1" i="0" u="none" strike="noStrike" baseline="0" dirty="0">
                <a:latin typeface="+mn-lt"/>
              </a:rPr>
              <a:t>Possible answers</a:t>
            </a:r>
            <a:r>
              <a:rPr lang="en-US" sz="1800" b="0" i="0" u="none" strike="noStrike" baseline="0" dirty="0">
                <a:latin typeface="+mn-lt"/>
              </a:rPr>
              <a:t>: Be professional, state facts, be accurate and thorough, try to be legible, etc.</a:t>
            </a:r>
          </a:p>
          <a:p>
            <a:pPr marL="800100" lvl="1" indent="-342900" algn="l">
              <a:buFont typeface="Courier New" panose="02070309020205020404" pitchFamily="49" charset="0"/>
              <a:buChar char="o"/>
            </a:pPr>
            <a:endParaRPr lang="en-US" sz="1800" b="0" i="0" u="none" strike="noStrike" baseline="0" dirty="0">
              <a:latin typeface="+mn-lt"/>
            </a:endParaRPr>
          </a:p>
          <a:p>
            <a:pPr marL="285750" indent="-285750" algn="l">
              <a:buFont typeface="Arial" panose="020B0604020202020204" pitchFamily="34" charset="0"/>
              <a:buChar char="•"/>
            </a:pPr>
            <a:r>
              <a:rPr lang="en-US" sz="1800" b="0" i="0" u="none" strike="noStrike" baseline="0" dirty="0">
                <a:latin typeface="+mn-lt"/>
              </a:rPr>
              <a:t>Completed Resource Order forms are part of the final financial package.</a:t>
            </a:r>
          </a:p>
          <a:p>
            <a:pPr algn="l"/>
            <a:endParaRPr lang="en-US" sz="1800" b="0" i="0" u="none" strike="noStrike" baseline="0" dirty="0">
              <a:latin typeface="+mn-lt"/>
            </a:endParaRPr>
          </a:p>
          <a:p>
            <a:pPr algn="l"/>
            <a:r>
              <a:rPr lang="en-US" sz="1800" b="0" i="0" u="none" strike="noStrike" baseline="0" dirty="0">
                <a:latin typeface="+mn-lt"/>
              </a:rPr>
              <a:t>Description of the Form – </a:t>
            </a:r>
            <a:r>
              <a:rPr lang="en-US" sz="1800" b="1" i="0" u="none" strike="noStrike" baseline="0" dirty="0">
                <a:latin typeface="+mn-lt"/>
              </a:rPr>
              <a:t>Refer to: </a:t>
            </a:r>
            <a:r>
              <a:rPr lang="en-US" sz="1800" b="1" i="0" u="none" strike="noStrike" dirty="0">
                <a:solidFill>
                  <a:srgbClr val="000000"/>
                </a:solidFill>
                <a:effectLst/>
                <a:latin typeface="+mn-lt"/>
              </a:rPr>
              <a:t>Resource Order Supply BLANK</a:t>
            </a:r>
            <a:r>
              <a:rPr lang="en-US" sz="1800" b="1" dirty="0">
                <a:latin typeface="+mn-lt"/>
              </a:rPr>
              <a:t> </a:t>
            </a:r>
            <a:endParaRPr lang="en-US" sz="1800" b="1" i="0" u="none" strike="noStrike" baseline="0" dirty="0">
              <a:latin typeface="+mn-lt"/>
            </a:endParaRPr>
          </a:p>
          <a:p>
            <a:pPr marL="285750" indent="-285750" algn="l">
              <a:buFont typeface="Arial" panose="020B0604020202020204" pitchFamily="34" charset="0"/>
              <a:buChar char="•"/>
            </a:pPr>
            <a:r>
              <a:rPr lang="en-US" sz="1800" b="0" i="0" u="none" strike="noStrike" baseline="0" dirty="0">
                <a:latin typeface="+mn-lt"/>
              </a:rPr>
              <a:t>Each functional area has its own form. On original cardstock, each functional area has its own color: Crews/Green; Overhead/White; Equipment/Goldenrod; and Supplies/Brown.</a:t>
            </a:r>
          </a:p>
          <a:p>
            <a:pPr marL="285750" indent="-285750" algn="l">
              <a:buFont typeface="Arial" panose="020B0604020202020204" pitchFamily="34" charset="0"/>
              <a:buChar char="•"/>
            </a:pPr>
            <a:r>
              <a:rPr lang="en-US" sz="1800" b="0" i="0" u="none" strike="noStrike" baseline="0" dirty="0">
                <a:latin typeface="+mn-lt"/>
              </a:rPr>
              <a:t>Hardcopy resource orders are no longer being produced. They are available for printing online. </a:t>
            </a:r>
            <a:r>
              <a:rPr lang="en-US" sz="1800" b="1" i="0" u="none" strike="noStrike" baseline="0" dirty="0">
                <a:latin typeface="+mn-lt"/>
              </a:rPr>
              <a:t>Discuss</a:t>
            </a:r>
            <a:r>
              <a:rPr lang="en-US" sz="1800" b="0" i="0" u="none" strike="noStrike" baseline="0" dirty="0">
                <a:latin typeface="+mn-lt"/>
              </a:rPr>
              <a:t> local protocols.</a:t>
            </a:r>
          </a:p>
          <a:p>
            <a:pPr marL="285750" indent="-285750" algn="l">
              <a:buFont typeface="Arial" panose="020B0604020202020204" pitchFamily="34" charset="0"/>
              <a:buChar char="•"/>
            </a:pPr>
            <a:r>
              <a:rPr lang="en-US" sz="1800" b="0" i="0" u="none" strike="noStrike" baseline="0" dirty="0">
                <a:latin typeface="+mn-lt"/>
              </a:rPr>
              <a:t>There are three main sections on the form:</a:t>
            </a:r>
          </a:p>
          <a:p>
            <a:pPr marL="742950" lvl="1" indent="-285750" algn="l">
              <a:buFont typeface="Courier New" panose="02070309020205020404" pitchFamily="49" charset="0"/>
              <a:buChar char="o"/>
            </a:pPr>
            <a:r>
              <a:rPr lang="sv-SE" sz="1800" b="0" i="0" u="none" strike="noStrike" baseline="0" dirty="0">
                <a:latin typeface="+mn-lt"/>
              </a:rPr>
              <a:t>Header information (Blocks 1- 11)</a:t>
            </a:r>
          </a:p>
          <a:p>
            <a:pPr marL="742950" lvl="1" indent="-285750" algn="l">
              <a:buFont typeface="Courier New" panose="02070309020205020404" pitchFamily="49" charset="0"/>
              <a:buChar char="o"/>
            </a:pPr>
            <a:r>
              <a:rPr lang="en-US" sz="1800" b="0" i="0" u="none" strike="noStrike" baseline="0" dirty="0">
                <a:latin typeface="+mn-lt"/>
              </a:rPr>
              <a:t>Resource information (Block 12) </a:t>
            </a:r>
          </a:p>
          <a:p>
            <a:pPr marL="1200150" lvl="2" indent="-285750" algn="l">
              <a:buFont typeface="Courier New" panose="02070309020205020404" pitchFamily="49" charset="0"/>
              <a:buChar char="o"/>
            </a:pPr>
            <a:r>
              <a:rPr lang="en-US" sz="1800" b="0" i="0" u="none" strike="noStrike" baseline="0" dirty="0">
                <a:latin typeface="+mn-lt"/>
              </a:rPr>
              <a:t>Receive request</a:t>
            </a:r>
          </a:p>
          <a:p>
            <a:pPr marL="1200150" lvl="2" indent="-285750" algn="l">
              <a:buFont typeface="Courier New" panose="02070309020205020404" pitchFamily="49" charset="0"/>
              <a:buChar char="o"/>
            </a:pPr>
            <a:r>
              <a:rPr lang="en-US" sz="1800" b="0" i="0" u="none" strike="noStrike" baseline="0" dirty="0">
                <a:latin typeface="+mn-lt"/>
              </a:rPr>
              <a:t>Place request</a:t>
            </a:r>
          </a:p>
          <a:p>
            <a:pPr marL="1200150" lvl="2" indent="-285750" algn="l">
              <a:buFont typeface="Courier New" panose="02070309020205020404" pitchFamily="49" charset="0"/>
              <a:buChar char="o"/>
            </a:pPr>
            <a:r>
              <a:rPr lang="en-US" sz="1800" b="0" i="0" u="none" strike="noStrike" baseline="0" dirty="0">
                <a:latin typeface="+mn-lt"/>
              </a:rPr>
              <a:t>Assign resource and relay information</a:t>
            </a:r>
          </a:p>
          <a:p>
            <a:pPr marL="1200150" lvl="2" indent="-285750" algn="l">
              <a:buFont typeface="Courier New" panose="02070309020205020404" pitchFamily="49" charset="0"/>
              <a:buChar char="o"/>
            </a:pPr>
            <a:r>
              <a:rPr lang="en-US" sz="1800" b="0" i="0" u="none" strike="noStrike" baseline="0" dirty="0">
                <a:latin typeface="+mn-lt"/>
              </a:rPr>
              <a:t>Release resource</a:t>
            </a:r>
          </a:p>
          <a:p>
            <a:pPr marL="742950" lvl="1" indent="-285750" algn="l">
              <a:buFont typeface="Courier New" panose="02070309020205020404" pitchFamily="49" charset="0"/>
              <a:buChar char="o"/>
            </a:pPr>
            <a:r>
              <a:rPr lang="en-US" sz="1800" b="0" i="0" u="none" strike="noStrike" baseline="0" dirty="0">
                <a:latin typeface="+mn-lt"/>
              </a:rPr>
              <a:t>Documentation (Block 13)</a:t>
            </a:r>
          </a:p>
          <a:p>
            <a:pPr marL="1200150" lvl="2" indent="-285750" algn="l">
              <a:buFont typeface="Courier New" panose="02070309020205020404" pitchFamily="49" charset="0"/>
              <a:buChar char="o"/>
            </a:pPr>
            <a:r>
              <a:rPr lang="en-US" sz="1800" b="0" i="0" u="none" strike="noStrike" baseline="0" dirty="0">
                <a:latin typeface="+mn-lt"/>
              </a:rPr>
              <a:t>Documentation block is continued on the back of the form.</a:t>
            </a:r>
            <a:endParaRPr lang="en-US" sz="1800" dirty="0">
              <a:latin typeface="+mn-lt"/>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8</a:t>
            </a:fld>
            <a:endParaRPr lang="en-US" dirty="0"/>
          </a:p>
        </p:txBody>
      </p:sp>
    </p:spTree>
    <p:extLst>
      <p:ext uri="{BB962C8B-B14F-4D97-AF65-F5344CB8AC3E}">
        <p14:creationId xmlns:p14="http://schemas.microsoft.com/office/powerpoint/2010/main" val="45511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lgn="l">
              <a:buFont typeface="Wingdings" panose="05000000000000000000" pitchFamily="2" charset="2"/>
              <a:buChar char="q"/>
            </a:pPr>
            <a:r>
              <a:rPr lang="en-US" sz="1800" b="1" i="0" u="none" strike="noStrike" baseline="0" dirty="0">
                <a:latin typeface="Calibri (Body)"/>
              </a:rPr>
              <a:t>Examples of Completed Forms</a:t>
            </a:r>
          </a:p>
          <a:p>
            <a:pPr algn="l"/>
            <a:endParaRPr lang="en-US" sz="1800" b="0" i="0" u="none" strike="noStrike" baseline="0" dirty="0">
              <a:latin typeface="Calibri (Body)"/>
            </a:endParaRPr>
          </a:p>
          <a:p>
            <a:pPr marL="285750" indent="-285750" algn="l">
              <a:buFont typeface="Arial" panose="020B0604020202020204" pitchFamily="34" charset="0"/>
              <a:buChar char="•"/>
            </a:pPr>
            <a:r>
              <a:rPr lang="en-US" sz="1800" b="0" i="0" u="none" strike="noStrike" baseline="0" dirty="0">
                <a:latin typeface="Calibri (Body)"/>
              </a:rPr>
              <a:t>Display each completed Resource Order form and describe to students each of the three sections described above.</a:t>
            </a:r>
          </a:p>
          <a:p>
            <a:pPr marL="285750" indent="-285750" algn="l">
              <a:buFont typeface="Arial" panose="020B0604020202020204" pitchFamily="34" charset="0"/>
              <a:buChar char="•"/>
            </a:pPr>
            <a:endParaRPr lang="en-US" sz="1800" b="0" i="0" u="none" strike="noStrike" baseline="0" dirty="0">
              <a:latin typeface="Calibri (Body)"/>
            </a:endParaRPr>
          </a:p>
          <a:p>
            <a:pPr marL="742950" lvl="1" indent="-285750" algn="l">
              <a:buFont typeface="Courier New" panose="02070309020205020404" pitchFamily="49" charset="0"/>
              <a:buChar char="o"/>
            </a:pPr>
            <a:r>
              <a:rPr lang="en-US" sz="1800" b="1" i="0" u="none" strike="noStrike" baseline="0">
                <a:latin typeface="Calibri (Body)"/>
              </a:rPr>
              <a:t>Equipment</a:t>
            </a:r>
          </a:p>
          <a:p>
            <a:pPr marL="742950" lvl="1" indent="-285750" algn="l">
              <a:buFont typeface="Courier New" panose="02070309020205020404" pitchFamily="49" charset="0"/>
              <a:buChar char="o"/>
            </a:pPr>
            <a:endParaRPr lang="en-US" sz="1800" b="1" i="0" u="none" strike="noStrike" baseline="0" dirty="0">
              <a:latin typeface="Calibri (Body)"/>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9</a:t>
            </a:fld>
            <a:endParaRPr lang="en-US" dirty="0"/>
          </a:p>
        </p:txBody>
      </p:sp>
    </p:spTree>
    <p:extLst>
      <p:ext uri="{BB962C8B-B14F-4D97-AF65-F5344CB8AC3E}">
        <p14:creationId xmlns:p14="http://schemas.microsoft.com/office/powerpoint/2010/main" val="815415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905000" y="4495800"/>
            <a:ext cx="7086600" cy="1752600"/>
          </a:xfrm>
        </p:spPr>
        <p:txBody>
          <a:bodyPr>
            <a:noAutofit/>
          </a:bodyPr>
          <a:lstStyle>
            <a:lvl1pPr algn="l">
              <a:defRPr sz="4000" baseline="0">
                <a:solidFill>
                  <a:schemeClr val="bg1"/>
                </a:solidFill>
              </a:defRPr>
            </a:lvl1pPr>
          </a:lstStyle>
          <a:p>
            <a:pPr fontAlgn="auto">
              <a:spcAft>
                <a:spcPts val="0"/>
              </a:spcAft>
            </a:pPr>
            <a:r>
              <a:rPr lang="en-US" dirty="0"/>
              <a:t>D-110 Unit 8: Supplemental and Manual Order Forms</a:t>
            </a:r>
            <a:endParaRPr lang="en-US" altLang="en-US" sz="4000" dirty="0">
              <a:solidFill>
                <a:schemeClr val="bg1"/>
              </a:solidFill>
            </a:endParaRPr>
          </a:p>
        </p:txBody>
      </p:sp>
      <p:pic>
        <p:nvPicPr>
          <p:cNvPr id="7" name="Picture 9" descr="2-10">
            <a:extLst>
              <a:ext uri="{FF2B5EF4-FFF2-40B4-BE49-F238E27FC236}">
                <a16:creationId xmlns:a16="http://schemas.microsoft.com/office/drawing/2014/main" id="{68185454-44E4-4423-9B40-6F922B1770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4495800"/>
            <a:ext cx="9144000" cy="17526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04800" y="4724400"/>
            <a:ext cx="1459725" cy="1161872"/>
          </a:xfrm>
          <a:prstGeom prst="rect">
            <a:avLst/>
          </a:prstGeom>
        </p:spPr>
      </p:pic>
    </p:spTree>
    <p:extLst>
      <p:ext uri="{BB962C8B-B14F-4D97-AF65-F5344CB8AC3E}">
        <p14:creationId xmlns:p14="http://schemas.microsoft.com/office/powerpoint/2010/main" val="9048837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9" name="Content Placeholder 8"/>
          <p:cNvSpPr>
            <a:spLocks noGrp="1"/>
          </p:cNvSpPr>
          <p:nvPr>
            <p:ph sz="quarter" idx="12"/>
          </p:nvPr>
        </p:nvSpPr>
        <p:spPr>
          <a:xfrm>
            <a:off x="228600" y="794759"/>
            <a:ext cx="5246688"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5486400" y="794759"/>
            <a:ext cx="3516312" cy="2817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4"/>
          </p:nvPr>
        </p:nvSpPr>
        <p:spPr>
          <a:xfrm>
            <a:off x="5486400" y="3733798"/>
            <a:ext cx="3516312" cy="281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38013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nowledge check">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76200"/>
            <a:ext cx="8229600" cy="563562"/>
          </a:xfrm>
          <a:noFill/>
        </p:spPr>
        <p:txBody>
          <a:bodyPr>
            <a:noAutofit/>
          </a:bodyPr>
          <a:lstStyle>
            <a:lvl1pPr algn="ctr">
              <a:defRPr sz="4400">
                <a:solidFill>
                  <a:schemeClr val="bg1"/>
                </a:solidFill>
              </a:defRPr>
            </a:lvl1pPr>
          </a:lstStyle>
          <a:p>
            <a:r>
              <a:rPr lang="en-US" dirty="0"/>
              <a:t>Knowledge Check</a:t>
            </a:r>
          </a:p>
        </p:txBody>
      </p:sp>
      <p:sp>
        <p:nvSpPr>
          <p:cNvPr id="6" name="Content Placeholder 5"/>
          <p:cNvSpPr>
            <a:spLocks noGrp="1"/>
          </p:cNvSpPr>
          <p:nvPr>
            <p:ph sz="quarter" idx="10" hasCustomPrompt="1"/>
          </p:nvPr>
        </p:nvSpPr>
        <p:spPr>
          <a:xfrm>
            <a:off x="0" y="762000"/>
            <a:ext cx="9144000" cy="762000"/>
          </a:xfrm>
          <a:solidFill>
            <a:schemeClr val="bg1"/>
          </a:solidFill>
        </p:spPr>
        <p:txBody>
          <a:bodyPr/>
          <a:lstStyle>
            <a:lvl1pPr marL="0" indent="0">
              <a:buNone/>
              <a:defRPr/>
            </a:lvl1pPr>
          </a:lstStyle>
          <a:p>
            <a:pPr lvl="0"/>
            <a:r>
              <a:rPr lang="en-US" dirty="0"/>
              <a:t>Question?</a:t>
            </a:r>
          </a:p>
        </p:txBody>
      </p:sp>
      <p:sp>
        <p:nvSpPr>
          <p:cNvPr id="7" name="Content Placeholder 5"/>
          <p:cNvSpPr>
            <a:spLocks noGrp="1"/>
          </p:cNvSpPr>
          <p:nvPr>
            <p:ph sz="quarter" idx="11" hasCustomPrompt="1"/>
          </p:nvPr>
        </p:nvSpPr>
        <p:spPr>
          <a:xfrm>
            <a:off x="0" y="1646238"/>
            <a:ext cx="4495800" cy="4906962"/>
          </a:xfrm>
          <a:solidFill>
            <a:schemeClr val="bg1"/>
          </a:solidFill>
        </p:spPr>
        <p:txBody>
          <a:bodyPr/>
          <a:lstStyle>
            <a:lvl1pPr marL="0" indent="0">
              <a:buNone/>
              <a:defRPr/>
            </a:lvl1pPr>
          </a:lstStyle>
          <a:p>
            <a:pPr lvl="0"/>
            <a:r>
              <a:rPr lang="en-US" dirty="0"/>
              <a:t>Answer:</a:t>
            </a:r>
          </a:p>
        </p:txBody>
      </p:sp>
      <p:sp>
        <p:nvSpPr>
          <p:cNvPr id="11" name="Content Placeholder 5"/>
          <p:cNvSpPr>
            <a:spLocks noGrp="1"/>
          </p:cNvSpPr>
          <p:nvPr>
            <p:ph sz="quarter" idx="12" hasCustomPrompt="1"/>
          </p:nvPr>
        </p:nvSpPr>
        <p:spPr>
          <a:xfrm>
            <a:off x="4648200" y="1646238"/>
            <a:ext cx="4495800" cy="4906962"/>
          </a:xfrm>
          <a:solidFill>
            <a:schemeClr val="bg1"/>
          </a:solidFill>
        </p:spPr>
        <p:txBody>
          <a:bodyPr/>
          <a:lstStyle>
            <a:lvl1pPr marL="0" indent="0">
              <a:buNone/>
              <a:defRPr/>
            </a:lvl1pPr>
          </a:lstStyle>
          <a:p>
            <a:pPr lvl="0"/>
            <a:r>
              <a:rPr lang="en-US" dirty="0"/>
              <a:t>Answer:</a:t>
            </a:r>
          </a:p>
        </p:txBody>
      </p:sp>
    </p:spTree>
    <p:extLst>
      <p:ext uri="{BB962C8B-B14F-4D97-AF65-F5344CB8AC3E}">
        <p14:creationId xmlns:p14="http://schemas.microsoft.com/office/powerpoint/2010/main" val="5365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0"/>
            <a:ext cx="9144000" cy="838200"/>
          </a:xfrm>
          <a:solidFill>
            <a:schemeClr val="accent3"/>
          </a:solidFill>
        </p:spPr>
        <p:txBody>
          <a:bodyPr>
            <a:noAutofit/>
          </a:bodyPr>
          <a:lstStyle>
            <a:lvl1pPr algn="ctr">
              <a:defRPr sz="4400">
                <a:solidFill>
                  <a:schemeClr val="bg1"/>
                </a:solidFill>
              </a:defRPr>
            </a:lvl1pPr>
          </a:lstStyle>
          <a:p>
            <a:r>
              <a:rPr lang="en-US" dirty="0"/>
              <a:t>Objectives/Summary</a:t>
            </a:r>
          </a:p>
        </p:txBody>
      </p:sp>
      <p:sp>
        <p:nvSpPr>
          <p:cNvPr id="5" name="Content Placeholder 8"/>
          <p:cNvSpPr>
            <a:spLocks noGrp="1"/>
          </p:cNvSpPr>
          <p:nvPr>
            <p:ph sz="quarter" idx="12"/>
          </p:nvPr>
        </p:nvSpPr>
        <p:spPr>
          <a:xfrm>
            <a:off x="228600" y="1181100"/>
            <a:ext cx="8686800" cy="4495800"/>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422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5" name="Content Placeholder 8"/>
          <p:cNvSpPr>
            <a:spLocks noGrp="1"/>
          </p:cNvSpPr>
          <p:nvPr>
            <p:ph sz="quarter" idx="12"/>
          </p:nvPr>
        </p:nvSpPr>
        <p:spPr>
          <a:xfrm>
            <a:off x="228600" y="870959"/>
            <a:ext cx="8686800"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780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5" name="Content Placeholder 8"/>
          <p:cNvSpPr>
            <a:spLocks noGrp="1"/>
          </p:cNvSpPr>
          <p:nvPr>
            <p:ph sz="quarter" idx="12"/>
          </p:nvPr>
        </p:nvSpPr>
        <p:spPr>
          <a:xfrm>
            <a:off x="228600" y="870959"/>
            <a:ext cx="8686800" cy="1643641"/>
          </a:xfrm>
        </p:spPr>
        <p:txBody>
          <a:bodyPr/>
          <a:lstStyle>
            <a:lvl3pPr>
              <a:tabLst>
                <a:tab pos="0" algn="l"/>
              </a:tabLst>
              <a:defRPr/>
            </a:lvl3pPr>
          </a:lstStyle>
          <a:p>
            <a:pPr lvl="0"/>
            <a:r>
              <a:rPr lang="en-US"/>
              <a:t>Click to edit Master text styles</a:t>
            </a:r>
          </a:p>
        </p:txBody>
      </p:sp>
      <p:sp>
        <p:nvSpPr>
          <p:cNvPr id="3" name="Content Placeholder 2"/>
          <p:cNvSpPr>
            <a:spLocks noGrp="1"/>
          </p:cNvSpPr>
          <p:nvPr>
            <p:ph sz="quarter" idx="13" hasCustomPrompt="1"/>
          </p:nvPr>
        </p:nvSpPr>
        <p:spPr>
          <a:xfrm>
            <a:off x="0" y="2590800"/>
            <a:ext cx="9144000" cy="4038600"/>
          </a:xfrm>
        </p:spPr>
        <p:txBody>
          <a:bodyPr/>
          <a:lstStyle>
            <a:lvl1pPr>
              <a:defRPr baseline="0"/>
            </a:lvl1pPr>
          </a:lstStyle>
          <a:p>
            <a:pPr lvl="0"/>
            <a:r>
              <a:rPr lang="en-US" dirty="0"/>
              <a:t>Image/Chart/Video</a:t>
            </a:r>
          </a:p>
        </p:txBody>
      </p:sp>
    </p:spTree>
    <p:extLst>
      <p:ext uri="{BB962C8B-B14F-4D97-AF65-F5344CB8AC3E}">
        <p14:creationId xmlns:p14="http://schemas.microsoft.com/office/powerpoint/2010/main" val="277120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rms/Definition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5" name="Text Placeholder 4"/>
          <p:cNvSpPr>
            <a:spLocks noGrp="1"/>
          </p:cNvSpPr>
          <p:nvPr>
            <p:ph type="body" sz="quarter" idx="11"/>
          </p:nvPr>
        </p:nvSpPr>
        <p:spPr>
          <a:xfrm>
            <a:off x="0" y="984502"/>
            <a:ext cx="9144000" cy="538163"/>
          </a:xfrm>
          <a:solidFill>
            <a:srgbClr val="FFFFFF">
              <a:alpha val="50196"/>
            </a:srgbClr>
          </a:solidFill>
          <a:ln>
            <a:solidFill>
              <a:srgbClr val="FFFFFF">
                <a:alpha val="50196"/>
              </a:srgbClr>
            </a:solidFill>
          </a:ln>
        </p:spPr>
        <p:txBody>
          <a:bodyPr/>
          <a:lstStyle>
            <a:lvl2pPr marL="457200" indent="0">
              <a:buNone/>
              <a:defRPr/>
            </a:lvl2pPr>
          </a:lstStyle>
          <a:p>
            <a:pPr lvl="0"/>
            <a:r>
              <a:rPr lang="en-US"/>
              <a:t>Click to edit Master text styles</a:t>
            </a:r>
          </a:p>
        </p:txBody>
      </p:sp>
      <p:sp>
        <p:nvSpPr>
          <p:cNvPr id="6" name="Content Placeholder 5"/>
          <p:cNvSpPr>
            <a:spLocks noGrp="1"/>
          </p:cNvSpPr>
          <p:nvPr>
            <p:ph sz="quarter" idx="10"/>
          </p:nvPr>
        </p:nvSpPr>
        <p:spPr>
          <a:xfrm>
            <a:off x="0" y="1529074"/>
            <a:ext cx="9144000" cy="5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630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6" name="Content Placeholder 5"/>
          <p:cNvSpPr>
            <a:spLocks noGrp="1"/>
          </p:cNvSpPr>
          <p:nvPr>
            <p:ph sz="quarter" idx="12"/>
          </p:nvPr>
        </p:nvSpPr>
        <p:spPr>
          <a:xfrm>
            <a:off x="76200" y="685800"/>
            <a:ext cx="5486400" cy="1828800"/>
          </a:xfrm>
        </p:spPr>
        <p:txBody>
          <a:bodyPr/>
          <a:lstStyle/>
          <a:p>
            <a:pPr lvl="0"/>
            <a:r>
              <a:rPr lang="en-US"/>
              <a:t>Click to edit Master text styles</a:t>
            </a:r>
          </a:p>
        </p:txBody>
      </p:sp>
      <p:sp>
        <p:nvSpPr>
          <p:cNvPr id="11" name="Picture Placeholder 10"/>
          <p:cNvSpPr>
            <a:spLocks noGrp="1"/>
          </p:cNvSpPr>
          <p:nvPr>
            <p:ph type="pic" sz="quarter" idx="15"/>
          </p:nvPr>
        </p:nvSpPr>
        <p:spPr>
          <a:xfrm>
            <a:off x="5791200" y="686149"/>
            <a:ext cx="3200400" cy="1828800"/>
          </a:xfrm>
        </p:spPr>
        <p:txBody>
          <a:bodyPr/>
          <a:lstStyle/>
          <a:p>
            <a:r>
              <a:rPr lang="en-US"/>
              <a:t>Click icon to add picture</a:t>
            </a:r>
            <a:endParaRPr lang="en-US" dirty="0"/>
          </a:p>
        </p:txBody>
      </p:sp>
      <p:sp>
        <p:nvSpPr>
          <p:cNvPr id="7" name="Content Placeholder 5"/>
          <p:cNvSpPr>
            <a:spLocks noGrp="1"/>
          </p:cNvSpPr>
          <p:nvPr>
            <p:ph sz="quarter" idx="13"/>
          </p:nvPr>
        </p:nvSpPr>
        <p:spPr>
          <a:xfrm>
            <a:off x="76200" y="2677131"/>
            <a:ext cx="5486400" cy="1828800"/>
          </a:xfrm>
        </p:spPr>
        <p:txBody>
          <a:bodyPr/>
          <a:lstStyle/>
          <a:p>
            <a:pPr lvl="0"/>
            <a:r>
              <a:rPr lang="en-US"/>
              <a:t>Click to edit Master text styles</a:t>
            </a:r>
          </a:p>
        </p:txBody>
      </p:sp>
      <p:sp>
        <p:nvSpPr>
          <p:cNvPr id="12" name="Picture Placeholder 10"/>
          <p:cNvSpPr>
            <a:spLocks noGrp="1"/>
          </p:cNvSpPr>
          <p:nvPr>
            <p:ph type="pic" sz="quarter" idx="16"/>
          </p:nvPr>
        </p:nvSpPr>
        <p:spPr>
          <a:xfrm>
            <a:off x="5791200" y="2677131"/>
            <a:ext cx="3200400" cy="1828800"/>
          </a:xfrm>
        </p:spPr>
        <p:txBody>
          <a:bodyPr/>
          <a:lstStyle/>
          <a:p>
            <a:r>
              <a:rPr lang="en-US"/>
              <a:t>Click icon to add picture</a:t>
            </a:r>
            <a:endParaRPr lang="en-US" dirty="0"/>
          </a:p>
        </p:txBody>
      </p:sp>
      <p:sp>
        <p:nvSpPr>
          <p:cNvPr id="8" name="Content Placeholder 5"/>
          <p:cNvSpPr>
            <a:spLocks noGrp="1"/>
          </p:cNvSpPr>
          <p:nvPr>
            <p:ph sz="quarter" idx="14"/>
          </p:nvPr>
        </p:nvSpPr>
        <p:spPr>
          <a:xfrm>
            <a:off x="76200" y="4668462"/>
            <a:ext cx="5486400" cy="1828800"/>
          </a:xfrm>
        </p:spPr>
        <p:txBody>
          <a:bodyPr/>
          <a:lstStyle/>
          <a:p>
            <a:pPr lvl="0"/>
            <a:r>
              <a:rPr lang="en-US"/>
              <a:t>Click to edit Master text styles</a:t>
            </a:r>
          </a:p>
        </p:txBody>
      </p:sp>
      <p:sp>
        <p:nvSpPr>
          <p:cNvPr id="13" name="Picture Placeholder 10"/>
          <p:cNvSpPr>
            <a:spLocks noGrp="1"/>
          </p:cNvSpPr>
          <p:nvPr>
            <p:ph type="pic" sz="quarter" idx="17"/>
          </p:nvPr>
        </p:nvSpPr>
        <p:spPr>
          <a:xfrm>
            <a:off x="5791200" y="4668462"/>
            <a:ext cx="3200400" cy="1828800"/>
          </a:xfrm>
        </p:spPr>
        <p:txBody>
          <a:bodyPr/>
          <a:lstStyle/>
          <a:p>
            <a:r>
              <a:rPr lang="en-US"/>
              <a:t>Click icon to add picture</a:t>
            </a:r>
            <a:endParaRPr lang="en-US" dirty="0"/>
          </a:p>
        </p:txBody>
      </p:sp>
    </p:spTree>
    <p:extLst>
      <p:ext uri="{BB962C8B-B14F-4D97-AF65-F5344CB8AC3E}">
        <p14:creationId xmlns:p14="http://schemas.microsoft.com/office/powerpoint/2010/main" val="227622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6" name="Content Placeholder 5"/>
          <p:cNvSpPr>
            <a:spLocks noGrp="1"/>
          </p:cNvSpPr>
          <p:nvPr>
            <p:ph sz="quarter" idx="12"/>
          </p:nvPr>
        </p:nvSpPr>
        <p:spPr>
          <a:xfrm>
            <a:off x="762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quarter" idx="13"/>
          </p:nvPr>
        </p:nvSpPr>
        <p:spPr>
          <a:xfrm>
            <a:off x="30861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4"/>
          </p:nvPr>
        </p:nvSpPr>
        <p:spPr>
          <a:xfrm>
            <a:off x="60960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20616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8" name="Content Placeholder 8"/>
          <p:cNvSpPr>
            <a:spLocks noGrp="1"/>
          </p:cNvSpPr>
          <p:nvPr>
            <p:ph sz="quarter" idx="12"/>
          </p:nvPr>
        </p:nvSpPr>
        <p:spPr>
          <a:xfrm>
            <a:off x="228600" y="794759"/>
            <a:ext cx="5257800"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1"/>
          <p:cNvSpPr>
            <a:spLocks noGrp="1"/>
          </p:cNvSpPr>
          <p:nvPr>
            <p:ph type="body" sz="quarter" idx="13"/>
          </p:nvPr>
        </p:nvSpPr>
        <p:spPr>
          <a:xfrm>
            <a:off x="5486400" y="794759"/>
            <a:ext cx="3505200" cy="5758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119527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8" name="Content Placeholder 8"/>
          <p:cNvSpPr>
            <a:spLocks noGrp="1"/>
          </p:cNvSpPr>
          <p:nvPr>
            <p:ph sz="quarter" idx="12"/>
          </p:nvPr>
        </p:nvSpPr>
        <p:spPr>
          <a:xfrm>
            <a:off x="228600" y="794759"/>
            <a:ext cx="4343400"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8"/>
          <p:cNvSpPr>
            <a:spLocks noGrp="1"/>
          </p:cNvSpPr>
          <p:nvPr>
            <p:ph sz="quarter" idx="13"/>
          </p:nvPr>
        </p:nvSpPr>
        <p:spPr>
          <a:xfrm>
            <a:off x="4648200" y="794758"/>
            <a:ext cx="4343400"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255370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87544"/>
            <a:ext cx="9144000" cy="29136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Google Shape;10;p1"/>
          <p:cNvSpPr txBox="1">
            <a:spLocks/>
          </p:cNvSpPr>
          <p:nvPr userDrawn="1"/>
        </p:nvSpPr>
        <p:spPr>
          <a:xfrm>
            <a:off x="0" y="6587544"/>
            <a:ext cx="5486400" cy="291368"/>
          </a:xfrm>
          <a:prstGeom prst="rect">
            <a:avLst/>
          </a:prstGeom>
          <a:noFill/>
          <a:ln>
            <a:noFill/>
          </a:ln>
        </p:spPr>
        <p:txBody>
          <a:bodyPr spcFirstLastPara="1" wrap="square" lIns="91425" tIns="91425" rIns="91425" bIns="91425" anchor="ctr" anchorCtr="0"/>
          <a:lstStyle>
            <a:defPPr>
              <a:defRPr lang="en-US"/>
            </a:defPPr>
            <a:lvl1pPr marL="0" marR="0" lvl="0" algn="l" defTabSz="457200" rtl="0" eaLnBrk="1" latinLnBrk="0" hangingPunct="1">
              <a:spcBef>
                <a:spcPts val="0"/>
              </a:spcBef>
              <a:spcAft>
                <a:spcPts val="0"/>
              </a:spcAft>
              <a:buSzPts val="1400"/>
              <a:buNone/>
              <a:defRPr sz="1200" b="1" i="0" u="none" strike="noStrike" kern="1200" cap="none">
                <a:solidFill>
                  <a:schemeClr val="bg2"/>
                </a:solidFill>
                <a:latin typeface="Calibri"/>
                <a:ea typeface="Calibri"/>
                <a:cs typeface="Calibri"/>
                <a:sym typeface="Calibri"/>
              </a:defRPr>
            </a:lvl1pPr>
            <a:lvl2pPr marL="457200" marR="0" lvl="1"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2pPr>
            <a:lvl3pPr marL="914400" marR="0" lvl="2"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3pPr>
            <a:lvl4pPr marL="1371600" marR="0" lvl="3"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4pPr>
            <a:lvl5pPr marL="1828800" marR="0" lvl="4"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5pPr>
            <a:lvl6pPr marL="2286000" marR="0" lvl="5"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6pPr>
            <a:lvl7pPr marL="2743200" marR="0" lvl="6"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7pPr>
            <a:lvl8pPr marL="3200400" marR="0" lvl="7"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8pPr>
            <a:lvl9pPr marL="3657600" marR="0" lvl="8"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9pPr>
          </a:lstStyle>
          <a:p>
            <a:r>
              <a:rPr lang="en-US" sz="1200" b="1" i="0" u="none" strike="noStrike" kern="1200" cap="none" dirty="0">
                <a:solidFill>
                  <a:schemeClr val="tx1"/>
                </a:solidFill>
                <a:latin typeface="Calibri"/>
                <a:ea typeface="Calibri"/>
                <a:cs typeface="Calibri"/>
                <a:sym typeface="Calibri"/>
              </a:rPr>
              <a:t>D-110 Unit 8: Supplemental Forms and Manual Resource Order Forms</a:t>
            </a:r>
          </a:p>
        </p:txBody>
      </p:sp>
      <p:sp>
        <p:nvSpPr>
          <p:cNvPr id="9" name="Google Shape;11;p1"/>
          <p:cNvSpPr txBox="1">
            <a:spLocks/>
          </p:cNvSpPr>
          <p:nvPr userDrawn="1"/>
        </p:nvSpPr>
        <p:spPr>
          <a:xfrm>
            <a:off x="7008909" y="6587545"/>
            <a:ext cx="2133600" cy="291369"/>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457200" rtl="0" eaLnBrk="1" latinLnBrk="0" hangingPunct="1">
              <a:spcBef>
                <a:spcPts val="0"/>
              </a:spcBef>
              <a:buNone/>
              <a:defRPr sz="1200" b="1" i="0" u="none" strike="noStrike" kern="1200" cap="none">
                <a:solidFill>
                  <a:schemeClr val="bg2"/>
                </a:solidFill>
                <a:latin typeface="Calibri"/>
                <a:ea typeface="Calibri"/>
                <a:cs typeface="Calibri"/>
                <a:sym typeface="Calibri"/>
              </a:defRPr>
            </a:lvl1pPr>
            <a:lvl2pPr marL="0" marR="0" lvl="1"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2pPr>
            <a:lvl3pPr marL="0" marR="0" lvl="2"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3pPr>
            <a:lvl4pPr marL="0" marR="0" lvl="3"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4pPr>
            <a:lvl5pPr marL="0" marR="0" lvl="4"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5pPr>
            <a:lvl6pPr marL="0" marR="0" lvl="5"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6pPr>
            <a:lvl7pPr marL="0" marR="0" lvl="6"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7pPr>
            <a:lvl8pPr marL="0" marR="0" lvl="7"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8pPr>
            <a:lvl9pPr marL="0" marR="0" lvl="8"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9pPr>
          </a:lstStyle>
          <a:p>
            <a:fld id="{00000000-1234-1234-1234-123412341234}"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43136837"/>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5" r:id="rId5"/>
    <p:sldLayoutId id="2147483666" r:id="rId6"/>
    <p:sldLayoutId id="2147483667" r:id="rId7"/>
    <p:sldLayoutId id="2147483669" r:id="rId8"/>
    <p:sldLayoutId id="2147483670" r:id="rId9"/>
    <p:sldLayoutId id="2147483671" r:id="rId10"/>
    <p:sldLayoutId id="2147483673" r:id="rId11"/>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0A_13EFE5C0.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778C6A27.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8_61009E0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cs typeface="Times New Roman" panose="02020603050405020304" pitchFamily="18" charset="0"/>
              </a:rPr>
              <a:t>D-110 Unit 8:</a:t>
            </a:r>
            <a:br>
              <a:rPr lang="en-US" dirty="0">
                <a:latin typeface="+mn-lt"/>
                <a:cs typeface="Times New Roman" panose="02020603050405020304" pitchFamily="18" charset="0"/>
              </a:rPr>
            </a:br>
            <a:r>
              <a:rPr lang="en-US" dirty="0">
                <a:latin typeface="+mn-lt"/>
                <a:cs typeface="Times New Roman" panose="02020603050405020304" pitchFamily="18" charset="0"/>
              </a:rPr>
              <a:t>Supplemental and Manual Resource Order Forms</a:t>
            </a:r>
          </a:p>
        </p:txBody>
      </p:sp>
    </p:spTree>
    <p:extLst>
      <p:ext uri="{BB962C8B-B14F-4D97-AF65-F5344CB8AC3E}">
        <p14:creationId xmlns:p14="http://schemas.microsoft.com/office/powerpoint/2010/main" val="141747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6"/>
          </a:solidFill>
        </p:spPr>
        <p:txBody>
          <a:bodyPr/>
          <a:lstStyle/>
          <a:p>
            <a:r>
              <a:rPr lang="en-US" dirty="0">
                <a:solidFill>
                  <a:schemeClr val="tx1"/>
                </a:solidFill>
              </a:rPr>
              <a:t>Resource Order Crews</a:t>
            </a:r>
          </a:p>
        </p:txBody>
      </p:sp>
      <p:pic>
        <p:nvPicPr>
          <p:cNvPr id="6" name="Content Placeholder 5">
            <a:extLst>
              <a:ext uri="{FF2B5EF4-FFF2-40B4-BE49-F238E27FC236}">
                <a16:creationId xmlns:a16="http://schemas.microsoft.com/office/drawing/2014/main" id="{659C57B4-6CFB-434B-867E-33AFAB201FED}"/>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l="19559" t="15833" r="8777" b="21843"/>
          <a:stretch>
            <a:fillRect/>
          </a:stretch>
        </p:blipFill>
        <p:spPr bwMode="auto">
          <a:xfrm>
            <a:off x="990600" y="1181100"/>
            <a:ext cx="73914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851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6"/>
          </a:solidFill>
        </p:spPr>
        <p:txBody>
          <a:bodyPr/>
          <a:lstStyle/>
          <a:p>
            <a:r>
              <a:rPr lang="en-US" dirty="0">
                <a:solidFill>
                  <a:schemeClr val="tx1"/>
                </a:solidFill>
              </a:rPr>
              <a:t>Resource Order Supplies</a:t>
            </a:r>
          </a:p>
        </p:txBody>
      </p:sp>
      <p:pic>
        <p:nvPicPr>
          <p:cNvPr id="6" name="Content Placeholder 5">
            <a:extLst>
              <a:ext uri="{FF2B5EF4-FFF2-40B4-BE49-F238E27FC236}">
                <a16:creationId xmlns:a16="http://schemas.microsoft.com/office/drawing/2014/main" id="{CEE30ED2-F1E2-410F-870C-E1009B61E95C}"/>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l="19398" t="15833" r="8456" b="21242"/>
          <a:stretch>
            <a:fillRect/>
          </a:stretch>
        </p:blipFill>
        <p:spPr bwMode="auto">
          <a:xfrm>
            <a:off x="762000" y="1181100"/>
            <a:ext cx="7467599"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190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6"/>
          </a:solidFill>
        </p:spPr>
        <p:txBody>
          <a:bodyPr/>
          <a:lstStyle/>
          <a:p>
            <a:r>
              <a:rPr lang="en-US" dirty="0">
                <a:solidFill>
                  <a:schemeClr val="tx1"/>
                </a:solidFill>
              </a:rPr>
              <a:t>Resource Order Overhead</a:t>
            </a:r>
          </a:p>
        </p:txBody>
      </p:sp>
      <p:pic>
        <p:nvPicPr>
          <p:cNvPr id="6" name="Content Placeholder 5">
            <a:extLst>
              <a:ext uri="{FF2B5EF4-FFF2-40B4-BE49-F238E27FC236}">
                <a16:creationId xmlns:a16="http://schemas.microsoft.com/office/drawing/2014/main" id="{D94C6D3C-10A3-4BBD-85CE-8DE249218AE5}"/>
              </a:ext>
            </a:extLst>
          </p:cNvPr>
          <p:cNvPicPr>
            <a:picLocks noGrp="1" noChangeAspect="1" noChangeArrowheads="1"/>
          </p:cNvPicPr>
          <p:nvPr>
            <p:ph sz="quarter" idx="12"/>
          </p:nvPr>
        </p:nvPicPr>
        <p:blipFill>
          <a:blip r:embed="rId4">
            <a:extLst>
              <a:ext uri="{28A0092B-C50C-407E-A947-70E740481C1C}">
                <a14:useLocalDpi xmlns:a14="http://schemas.microsoft.com/office/drawing/2010/main" val="0"/>
              </a:ext>
            </a:extLst>
          </a:blip>
          <a:srcRect l="19238" t="16032" r="8777" b="20842"/>
          <a:stretch>
            <a:fillRect/>
          </a:stretch>
        </p:blipFill>
        <p:spPr bwMode="auto">
          <a:xfrm>
            <a:off x="762000" y="1181100"/>
            <a:ext cx="73914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89024"/>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ky, outdoor, mountain&#10;&#10;Description automatically generated">
            <a:extLst>
              <a:ext uri="{FF2B5EF4-FFF2-40B4-BE49-F238E27FC236}">
                <a16:creationId xmlns:a16="http://schemas.microsoft.com/office/drawing/2014/main" id="{B2DC7A74-346D-4443-A6C5-7325DB24039B}"/>
              </a:ext>
            </a:extLst>
          </p:cNvPr>
          <p:cNvPicPr>
            <a:picLocks noChangeAspect="1"/>
          </p:cNvPicPr>
          <p:nvPr/>
        </p:nvPicPr>
        <p:blipFill>
          <a:blip r:embed="rId3">
            <a:alphaModFix amt="27000"/>
            <a:extLst>
              <a:ext uri="{28A0092B-C50C-407E-A947-70E740481C1C}">
                <a14:useLocalDpi xmlns:a14="http://schemas.microsoft.com/office/drawing/2010/main" val="0"/>
              </a:ext>
            </a:extLst>
          </a:blip>
          <a:stretch>
            <a:fillRect/>
          </a:stretch>
        </p:blipFill>
        <p:spPr>
          <a:xfrm>
            <a:off x="0" y="666608"/>
            <a:ext cx="9143999" cy="5962792"/>
          </a:xfrm>
          <a:prstGeom prst="rect">
            <a:avLst/>
          </a:prstGeom>
        </p:spPr>
      </p:pic>
      <p:sp>
        <p:nvSpPr>
          <p:cNvPr id="2" name="Content Placeholder 1"/>
          <p:cNvSpPr>
            <a:spLocks noGrp="1"/>
          </p:cNvSpPr>
          <p:nvPr>
            <p:ph sz="quarter" idx="12"/>
          </p:nvPr>
        </p:nvSpPr>
        <p:spPr/>
        <p:txBody>
          <a:bodyPr/>
          <a:lstStyle/>
          <a:p>
            <a:pPr marL="457200" indent="-457200">
              <a:buSzPct val="80000"/>
              <a:defRPr/>
            </a:pPr>
            <a:r>
              <a:rPr lang="en-US" altLang="en-US" dirty="0">
                <a:cs typeface="Times New Roman" panose="02020603050405020304" pitchFamily="18" charset="0"/>
              </a:rPr>
              <a:t>Identify forms that supplement the Resource Order form</a:t>
            </a:r>
          </a:p>
          <a:p>
            <a:pPr marL="457200" indent="-457200">
              <a:buSzPct val="80000"/>
              <a:defRPr/>
            </a:pPr>
            <a:endParaRPr lang="en-US" altLang="en-US" dirty="0">
              <a:cs typeface="Times New Roman" panose="02020603050405020304" pitchFamily="18" charset="0"/>
            </a:endParaRPr>
          </a:p>
          <a:p>
            <a:pPr marL="457200" indent="-457200">
              <a:buSzPct val="80000"/>
              <a:defRPr/>
            </a:pPr>
            <a:r>
              <a:rPr lang="en-US" altLang="en-US" dirty="0">
                <a:cs typeface="Times New Roman" panose="02020603050405020304" pitchFamily="18" charset="0"/>
              </a:rPr>
              <a:t>Complete a hardcopy of the Resource Order Form</a:t>
            </a:r>
          </a:p>
          <a:p>
            <a:endParaRPr lang="en-US" dirty="0"/>
          </a:p>
        </p:txBody>
      </p:sp>
      <p:sp>
        <p:nvSpPr>
          <p:cNvPr id="3" name="Title 2"/>
          <p:cNvSpPr>
            <a:spLocks noGrp="1"/>
          </p:cNvSpPr>
          <p:nvPr>
            <p:ph type="title"/>
          </p:nvPr>
        </p:nvSpPr>
        <p:spPr>
          <a:solidFill>
            <a:schemeClr val="accent3"/>
          </a:solidFill>
        </p:spPr>
        <p:txBody>
          <a:bodyPr/>
          <a:lstStyle/>
          <a:p>
            <a:r>
              <a:rPr lang="en-US" dirty="0">
                <a:latin typeface="+mn-lt"/>
                <a:cs typeface="Times New Roman" panose="02020603050405020304" pitchFamily="18" charset="0"/>
              </a:rPr>
              <a:t>Objectives</a:t>
            </a:r>
          </a:p>
        </p:txBody>
      </p:sp>
    </p:spTree>
    <p:extLst>
      <p:ext uri="{BB962C8B-B14F-4D97-AF65-F5344CB8AC3E}">
        <p14:creationId xmlns:p14="http://schemas.microsoft.com/office/powerpoint/2010/main" val="339321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ky, outdoor, mountain&#10;&#10;Description automatically generated">
            <a:extLst>
              <a:ext uri="{FF2B5EF4-FFF2-40B4-BE49-F238E27FC236}">
                <a16:creationId xmlns:a16="http://schemas.microsoft.com/office/drawing/2014/main" id="{B2DC7A74-346D-4443-A6C5-7325DB24039B}"/>
              </a:ext>
            </a:extLst>
          </p:cNvPr>
          <p:cNvPicPr>
            <a:picLocks noChangeAspect="1"/>
          </p:cNvPicPr>
          <p:nvPr/>
        </p:nvPicPr>
        <p:blipFill>
          <a:blip r:embed="rId4">
            <a:alphaModFix amt="27000"/>
            <a:extLst>
              <a:ext uri="{28A0092B-C50C-407E-A947-70E740481C1C}">
                <a14:useLocalDpi xmlns:a14="http://schemas.microsoft.com/office/drawing/2010/main" val="0"/>
              </a:ext>
            </a:extLst>
          </a:blip>
          <a:stretch>
            <a:fillRect/>
          </a:stretch>
        </p:blipFill>
        <p:spPr>
          <a:xfrm>
            <a:off x="0" y="666608"/>
            <a:ext cx="9143999" cy="5962792"/>
          </a:xfrm>
          <a:prstGeom prst="rect">
            <a:avLst/>
          </a:prstGeom>
        </p:spPr>
      </p:pic>
      <p:sp>
        <p:nvSpPr>
          <p:cNvPr id="2" name="Content Placeholder 1"/>
          <p:cNvSpPr>
            <a:spLocks noGrp="1"/>
          </p:cNvSpPr>
          <p:nvPr>
            <p:ph sz="quarter" idx="12"/>
          </p:nvPr>
        </p:nvSpPr>
        <p:spPr/>
        <p:txBody>
          <a:bodyPr/>
          <a:lstStyle/>
          <a:p>
            <a:pPr marL="457200" indent="-457200">
              <a:buSzPct val="80000"/>
              <a:defRPr/>
            </a:pPr>
            <a:r>
              <a:rPr lang="en-US" altLang="en-US" dirty="0">
                <a:cs typeface="Times New Roman" panose="02020603050405020304" pitchFamily="18" charset="0"/>
              </a:rPr>
              <a:t>Identify forms that supplement the Resource Order form</a:t>
            </a:r>
          </a:p>
          <a:p>
            <a:pPr marL="457200" indent="-457200">
              <a:buSzPct val="80000"/>
              <a:defRPr/>
            </a:pPr>
            <a:endParaRPr lang="en-US" altLang="en-US" dirty="0">
              <a:cs typeface="Times New Roman" panose="02020603050405020304" pitchFamily="18" charset="0"/>
            </a:endParaRPr>
          </a:p>
          <a:p>
            <a:pPr marL="457200" indent="-457200">
              <a:buSzPct val="80000"/>
              <a:defRPr/>
            </a:pPr>
            <a:r>
              <a:rPr lang="en-US" altLang="en-US" dirty="0">
                <a:cs typeface="Times New Roman" panose="02020603050405020304" pitchFamily="18" charset="0"/>
              </a:rPr>
              <a:t>Complete a hardcopy of the Resource Order Form</a:t>
            </a:r>
          </a:p>
          <a:p>
            <a:endParaRPr lang="en-US" dirty="0"/>
          </a:p>
        </p:txBody>
      </p:sp>
      <p:sp>
        <p:nvSpPr>
          <p:cNvPr id="3" name="Title 2"/>
          <p:cNvSpPr>
            <a:spLocks noGrp="1"/>
          </p:cNvSpPr>
          <p:nvPr>
            <p:ph type="title"/>
          </p:nvPr>
        </p:nvSpPr>
        <p:spPr>
          <a:solidFill>
            <a:schemeClr val="accent3"/>
          </a:solidFill>
        </p:spPr>
        <p:txBody>
          <a:bodyPr/>
          <a:lstStyle/>
          <a:p>
            <a:r>
              <a:rPr lang="en-US" dirty="0">
                <a:latin typeface="+mn-lt"/>
                <a:cs typeface="Times New Roman" panose="02020603050405020304" pitchFamily="18" charset="0"/>
              </a:rPr>
              <a:t>Objectives</a:t>
            </a:r>
          </a:p>
        </p:txBody>
      </p:sp>
    </p:spTree>
    <p:extLst>
      <p:ext uri="{BB962C8B-B14F-4D97-AF65-F5344CB8AC3E}">
        <p14:creationId xmlns:p14="http://schemas.microsoft.com/office/powerpoint/2010/main" val="2005690919"/>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6"/>
          </a:solidFill>
        </p:spPr>
        <p:txBody>
          <a:bodyPr/>
          <a:lstStyle/>
          <a:p>
            <a:r>
              <a:rPr lang="en-US" dirty="0">
                <a:solidFill>
                  <a:schemeClr val="tx1"/>
                </a:solidFill>
                <a:latin typeface="+mn-lt"/>
                <a:cs typeface="Times New Roman" panose="02020603050405020304" pitchFamily="18" charset="0"/>
              </a:rPr>
              <a:t>Resource Extension Request</a:t>
            </a:r>
          </a:p>
        </p:txBody>
      </p:sp>
      <p:pic>
        <p:nvPicPr>
          <p:cNvPr id="5" name="Picture 6">
            <a:extLst>
              <a:ext uri="{FF2B5EF4-FFF2-40B4-BE49-F238E27FC236}">
                <a16:creationId xmlns:a16="http://schemas.microsoft.com/office/drawing/2014/main" id="{B6D5D29C-81D3-4249-BF43-92A30E7C4741}"/>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l="23888" t="8817" r="21603" b="3807"/>
          <a:stretch>
            <a:fillRect/>
          </a:stretch>
        </p:blipFill>
        <p:spPr bwMode="auto">
          <a:xfrm>
            <a:off x="1600200" y="914400"/>
            <a:ext cx="6172200" cy="554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957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6"/>
          </a:solidFill>
        </p:spPr>
        <p:txBody>
          <a:bodyPr/>
          <a:lstStyle/>
          <a:p>
            <a:r>
              <a:rPr lang="en-US" dirty="0">
                <a:solidFill>
                  <a:schemeClr val="tx1"/>
                </a:solidFill>
                <a:latin typeface="+mn-lt"/>
              </a:rPr>
              <a:t>Aircraft Flight Request Form</a:t>
            </a:r>
          </a:p>
        </p:txBody>
      </p:sp>
      <p:pic>
        <p:nvPicPr>
          <p:cNvPr id="4" name="Picture 5">
            <a:extLst>
              <a:ext uri="{FF2B5EF4-FFF2-40B4-BE49-F238E27FC236}">
                <a16:creationId xmlns:a16="http://schemas.microsoft.com/office/drawing/2014/main" id="{BECF4429-4725-466B-ABA6-BDE59736490E}"/>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rot="5400000">
            <a:off x="1907672" y="-116974"/>
            <a:ext cx="5252453"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235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6"/>
          </a:solidFill>
        </p:spPr>
        <p:txBody>
          <a:bodyPr/>
          <a:lstStyle/>
          <a:p>
            <a:r>
              <a:rPr lang="en-US" dirty="0">
                <a:solidFill>
                  <a:schemeClr val="tx1"/>
                </a:solidFill>
                <a:latin typeface="+mn-lt"/>
              </a:rPr>
              <a:t>Passenger and Cargo Manifest</a:t>
            </a:r>
          </a:p>
        </p:txBody>
      </p:sp>
      <p:pic>
        <p:nvPicPr>
          <p:cNvPr id="4" name="Picture 5">
            <a:extLst>
              <a:ext uri="{FF2B5EF4-FFF2-40B4-BE49-F238E27FC236}">
                <a16:creationId xmlns:a16="http://schemas.microsoft.com/office/drawing/2014/main" id="{203661B1-3731-4093-9AEE-7FC8E460030D}"/>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1981200" y="1066800"/>
            <a:ext cx="5029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704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6"/>
          </a:solidFill>
        </p:spPr>
        <p:txBody>
          <a:bodyPr/>
          <a:lstStyle/>
          <a:p>
            <a:r>
              <a:rPr lang="en-US" dirty="0">
                <a:solidFill>
                  <a:schemeClr val="tx1"/>
                </a:solidFill>
              </a:rPr>
              <a:t>Preparedness / Detail Request</a:t>
            </a:r>
          </a:p>
        </p:txBody>
      </p:sp>
      <p:pic>
        <p:nvPicPr>
          <p:cNvPr id="4" name="Picture 5">
            <a:extLst>
              <a:ext uri="{FF2B5EF4-FFF2-40B4-BE49-F238E27FC236}">
                <a16:creationId xmlns:a16="http://schemas.microsoft.com/office/drawing/2014/main" id="{EE1B77B3-333D-4936-A6CF-B4FF34CBE89E}"/>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1981200" y="1066800"/>
            <a:ext cx="533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26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6"/>
          </a:solidFill>
        </p:spPr>
        <p:txBody>
          <a:bodyPr/>
          <a:lstStyle/>
          <a:p>
            <a:r>
              <a:rPr lang="en-US" dirty="0">
                <a:solidFill>
                  <a:schemeClr val="tx1"/>
                </a:solidFill>
              </a:rPr>
              <a:t>Mobile Food and Shower Request</a:t>
            </a:r>
          </a:p>
        </p:txBody>
      </p:sp>
      <p:pic>
        <p:nvPicPr>
          <p:cNvPr id="5" name="Picture 6">
            <a:extLst>
              <a:ext uri="{FF2B5EF4-FFF2-40B4-BE49-F238E27FC236}">
                <a16:creationId xmlns:a16="http://schemas.microsoft.com/office/drawing/2014/main" id="{3E61686E-1173-4282-AAFB-D5F2FF097227}"/>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l="25400" t="16499" r="24600" b="5499"/>
          <a:stretch>
            <a:fillRect/>
          </a:stretch>
        </p:blipFill>
        <p:spPr bwMode="auto">
          <a:xfrm>
            <a:off x="1752600" y="990600"/>
            <a:ext cx="5257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219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6"/>
          </a:solidFill>
        </p:spPr>
        <p:txBody>
          <a:bodyPr/>
          <a:lstStyle/>
          <a:p>
            <a:r>
              <a:rPr lang="en-US" dirty="0">
                <a:solidFill>
                  <a:schemeClr val="tx1"/>
                </a:solidFill>
              </a:rPr>
              <a:t>Manual Resource Order Form</a:t>
            </a:r>
          </a:p>
        </p:txBody>
      </p:sp>
      <p:pic>
        <p:nvPicPr>
          <p:cNvPr id="5" name="Picture 6">
            <a:extLst>
              <a:ext uri="{FF2B5EF4-FFF2-40B4-BE49-F238E27FC236}">
                <a16:creationId xmlns:a16="http://schemas.microsoft.com/office/drawing/2014/main" id="{66AAAEFC-7555-4C9F-994E-82CF8254A0C4}"/>
              </a:ext>
            </a:extLst>
          </p:cNvPr>
          <p:cNvPicPr>
            <a:picLocks noGrp="1" noChangeAspect="1" noChangeArrowheads="1"/>
          </p:cNvPicPr>
          <p:nvPr>
            <p:ph sz="quarter" idx="12"/>
          </p:nvPr>
        </p:nvPicPr>
        <p:blipFill>
          <a:blip r:embed="rId4">
            <a:extLst>
              <a:ext uri="{28A0092B-C50C-407E-A947-70E740481C1C}">
                <a14:useLocalDpi xmlns:a14="http://schemas.microsoft.com/office/drawing/2010/main" val="0"/>
              </a:ext>
            </a:extLst>
          </a:blip>
          <a:srcRect l="6252" t="8818" r="3967" b="5411"/>
          <a:stretch>
            <a:fillRect/>
          </a:stretch>
        </p:blipFill>
        <p:spPr bwMode="auto">
          <a:xfrm>
            <a:off x="762000" y="1181099"/>
            <a:ext cx="7467600" cy="515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430401"/>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6"/>
          </a:solidFill>
        </p:spPr>
        <p:txBody>
          <a:bodyPr/>
          <a:lstStyle/>
          <a:p>
            <a:r>
              <a:rPr lang="en-US" dirty="0">
                <a:solidFill>
                  <a:schemeClr val="tx1"/>
                </a:solidFill>
              </a:rPr>
              <a:t>Resource Order Equipment</a:t>
            </a:r>
          </a:p>
        </p:txBody>
      </p:sp>
      <p:pic>
        <p:nvPicPr>
          <p:cNvPr id="5" name="Picture 2">
            <a:extLst>
              <a:ext uri="{FF2B5EF4-FFF2-40B4-BE49-F238E27FC236}">
                <a16:creationId xmlns:a16="http://schemas.microsoft.com/office/drawing/2014/main" id="{CCF65B3F-87C5-4E5A-8DC6-F21186A70870}"/>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t="1968"/>
          <a:stretch>
            <a:fillRect/>
          </a:stretch>
        </p:blipFill>
        <p:spPr bwMode="auto">
          <a:xfrm>
            <a:off x="762000" y="1143000"/>
            <a:ext cx="75438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147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ARTICULATE_SLIDE_COUNT" val="17"/>
  <p:tag name="MMPROD_UIDATA" val="&lt;database version=&quot;7.0&quot;&gt;&lt;object type=&quot;1&quot; unique_id=&quot;10001&quot;&gt;&lt;object type=&quot;8&quot; unique_id=&quot;10084&quot;&gt;&lt;/object&gt;&lt;object type=&quot;2&quot; unique_id=&quot;10085&quot;&gt;&lt;object type=&quot;3&quot; unique_id=&quot;10086&quot;&gt;&lt;property id=&quot;20148&quot; value=&quot;5&quot;/&gt;&lt;property id=&quot;20300&quot; value=&quot;Slide 1&quot;/&gt;&lt;property id=&quot;20307&quot; value=&quot;258&quot;/&gt;&lt;/object&gt;&lt;object type=&quot;3&quot; unique_id=&quot;10087&quot;&gt;&lt;property id=&quot;20148&quot; value=&quot;5&quot;/&gt;&lt;property id=&quot;20300&quot; value=&quot;Slide 2 - &amp;quot;Unit 1: Objectives&amp;quot;&quot;/&gt;&lt;property id=&quot;20307&quot; value=&quot;259&quot;/&gt;&lt;/object&gt;&lt;object type=&quot;3&quot; unique_id=&quot;10088&quot;&gt;&lt;property id=&quot;20148&quot; value=&quot;5&quot;/&gt;&lt;property id=&quot;20300&quot; value=&quot;Slide 3 - &amp;quot;Basic fire terminology video&amp;quot;&quot;/&gt;&lt;property id=&quot;20307&quot; value=&quot;260&quot;/&gt;&lt;/object&gt;&lt;object type=&quot;3&quot; unique_id=&quot;10089&quot;&gt;&lt;property id=&quot;20148&quot; value=&quot;5&quot;/&gt;&lt;property id=&quot;20300&quot; value=&quot;Slide 5 - &amp;quot;Additional terminology: &amp;quot;&quot;/&gt;&lt;property id=&quot;20307&quot; value=&quot;261&quot;/&gt;&lt;/object&gt;&lt;object type=&quot;3&quot; unique_id=&quot;10091&quot;&gt;&lt;property id=&quot;20148&quot; value=&quot;5&quot;/&gt;&lt;property id=&quot;20300&quot; value=&quot;Slide 4 - &amp;quot;Terminology: Fire Behavior&amp;quot;&quot;/&gt;&lt;property id=&quot;20307&quot; value=&quot;273&quot;/&gt;&lt;/object&gt;&lt;object type=&quot;3&quot; unique_id=&quot;10092&quot;&gt;&lt;property id=&quot;20148&quot; value=&quot;5&quot;/&gt;&lt;property id=&quot;20300&quot; value=&quot;Slide 6 - &amp;quot;The Fire Triangle&amp;quot;&quot;/&gt;&lt;property id=&quot;20307&quot; value=&quot;274&quot;/&gt;&lt;/object&gt;&lt;object type=&quot;3&quot; unique_id=&quot;10096&quot;&gt;&lt;property id=&quot;20148&quot; value=&quot;5&quot;/&gt;&lt;property id=&quot;20300&quot; value=&quot;Slide 14 - &amp;quot;Heat Transfer&amp;quot;&quot;/&gt;&lt;property id=&quot;20307&quot; value=&quot;278&quot;/&gt;&lt;/object&gt;&lt;object type=&quot;3&quot; unique_id=&quot;10097&quot;&gt;&lt;property id=&quot;20148&quot; value=&quot;5&quot;/&gt;&lt;property id=&quot;20300&quot; value=&quot;Slide 8 - &amp;quot;Heat&amp;quot;&quot;/&gt;&lt;property id=&quot;20307&quot; value=&quot;279&quot;/&gt;&lt;/object&gt;&lt;object type=&quot;3&quot; unique_id=&quot;10098&quot;&gt;&lt;property id=&quot;20148&quot; value=&quot;5&quot;/&gt;&lt;property id=&quot;20300&quot; value=&quot;Slide 10 - &amp;quot;Heat Transfer&amp;quot;&quot;/&gt;&lt;property id=&quot;20307&quot; value=&quot;290&quot;/&gt;&lt;/object&gt;&lt;object type=&quot;3&quot; unique_id=&quot;10099&quot;&gt;&lt;property id=&quot;20148&quot; value=&quot;5&quot;/&gt;&lt;property id=&quot;20300&quot; value=&quot;Slide 15 - &amp;quot;Breaking the Fire Triangle&amp;quot;&quot;/&gt;&lt;property id=&quot;20307&quot; value=&quot;280&quot;/&gt;&lt;/object&gt;&lt;object type=&quot;3&quot; unique_id=&quot;10100&quot;&gt;&lt;property id=&quot;20148&quot; value=&quot;5&quot;/&gt;&lt;property id=&quot;20300&quot; value=&quot;Slide 16 - &amp;quot;Breaking the fire triangle&amp;quot;&quot;/&gt;&lt;property id=&quot;20307&quot; value=&quot;281&quot;/&gt;&lt;/object&gt;&lt;object type=&quot;3&quot; unique_id=&quot;10106&quot;&gt;&lt;property id=&quot;20148&quot; value=&quot;5&quot;/&gt;&lt;property id=&quot;20300&quot; value=&quot;Slide 17 - &amp;quot;Unit 1 Summary&amp;quot;&quot;/&gt;&lt;property id=&quot;20307&quot; value=&quot;287&quot;/&gt;&lt;/object&gt;&lt;object type=&quot;3&quot; unique_id=&quot;10690&quot;&gt;&lt;property id=&quot;20148&quot; value=&quot;5&quot;/&gt;&lt;property id=&quot;20300&quot; value=&quot;Slide 7 - &amp;quot;Oxygen&amp;quot;&quot;/&gt;&lt;property id=&quot;20307&quot; value=&quot;292&quot;/&gt;&lt;/object&gt;&lt;object type=&quot;3&quot; unique_id=&quot;10691&quot;&gt;&lt;property id=&quot;20148&quot; value=&quot;5&quot;/&gt;&lt;property id=&quot;20300&quot; value=&quot;Slide 9 - &amp;quot;Fuel&amp;quot;&quot;/&gt;&lt;property id=&quot;20307&quot; value=&quot;291&quot;/&gt;&lt;/object&gt;&lt;object type=&quot;3&quot; unique_id=&quot;10692&quot;&gt;&lt;property id=&quot;20148&quot; value=&quot;5&quot;/&gt;&lt;property id=&quot;20300&quot; value=&quot;Slide 11 - &amp;quot;Conduction: Happens through direct contact&amp;#x0D;&amp;#x0A;&amp;quot;&quot;/&gt;&lt;property id=&quot;20307&quot; value=&quot;293&quot;/&gt;&lt;/object&gt;&lt;object type=&quot;3&quot; unique_id=&quot;10693&quot;&gt;&lt;property id=&quot;20148&quot; value=&quot;5&quot;/&gt;&lt;property id=&quot;20300&quot; value=&quot;Slide 12 - &amp;quot;Convection: Movement of air&amp;#x0D;&amp;#x0A;&amp;quot;&quot;/&gt;&lt;property id=&quot;20307&quot; value=&quot;295&quot;/&gt;&lt;/object&gt;&lt;object type=&quot;3&quot; unique_id=&quot;10694&quot;&gt;&lt;property id=&quot;20148&quot; value=&quot;5&quot;/&gt;&lt;property id=&quot;20300&quot; value=&quot;Slide 13 - &amp;quot;&amp;#x0D;&amp;#x0A;Radiant: Ray or wave of heat&amp;#x0D;&amp;#x0A;&amp;quot;&quot;/&gt;&lt;property id=&quot;20307&quot; value=&quot;294&quot;/&gt;&lt;/object&gt;&lt;/object&gt;&lt;/object&gt;&lt;/database&gt;"/>
  <p:tag name="ARTICULATE_PROJECT_OPEN" val="0"/>
  <p:tag name="SECTOMILLISECCONVERTED" val="1"/>
</p:tagLst>
</file>

<file path=ppt/theme/theme1.xml><?xml version="1.0" encoding="utf-8"?>
<a:theme xmlns:a="http://schemas.openxmlformats.org/drawingml/2006/main" name="Custom Design">
  <a:themeElements>
    <a:clrScheme name="NWCG_2019">
      <a:dk1>
        <a:srgbClr val="262626"/>
      </a:dk1>
      <a:lt1>
        <a:srgbClr val="FFFFFF"/>
      </a:lt1>
      <a:dk2>
        <a:srgbClr val="42322A"/>
      </a:dk2>
      <a:lt2>
        <a:srgbClr val="CEBEA7"/>
      </a:lt2>
      <a:accent1>
        <a:srgbClr val="4EA361"/>
      </a:accent1>
      <a:accent2>
        <a:srgbClr val="935F24"/>
      </a:accent2>
      <a:accent3>
        <a:srgbClr val="507B97"/>
      </a:accent3>
      <a:accent4>
        <a:srgbClr val="EB9922"/>
      </a:accent4>
      <a:accent5>
        <a:srgbClr val="339999"/>
      </a:accent5>
      <a:accent6>
        <a:srgbClr val="E3ECF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WCG_PPT_Template" id="{3090348D-33E0-49A6-962B-469C92230B13}" vid="{6D013050-B2EB-426E-9D67-A0048095AF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4142493E64DB47B42AA1B4B3357C3C" ma:contentTypeVersion="11" ma:contentTypeDescription="Create a new document." ma:contentTypeScope="" ma:versionID="8202e35d6f858a2daa2f54135d576326">
  <xsd:schema xmlns:xsd="http://www.w3.org/2001/XMLSchema" xmlns:xs="http://www.w3.org/2001/XMLSchema" xmlns:p="http://schemas.microsoft.com/office/2006/metadata/properties" xmlns:ns2="3e09a489-c9e7-408d-8898-18dce0f39840" xmlns:ns3="93b6d2fa-1b8b-4d11-b221-26e89de8405a" targetNamespace="http://schemas.microsoft.com/office/2006/metadata/properties" ma:root="true" ma:fieldsID="9e052775de4e3d4fecfd51537780cdc5" ns2:_="" ns3:_="">
    <xsd:import namespace="3e09a489-c9e7-408d-8898-18dce0f39840"/>
    <xsd:import namespace="93b6d2fa-1b8b-4d11-b221-26e89de840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9a489-c9e7-408d-8898-18dce0f3984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b6d2fa-1b8b-4d11-b221-26e89de8405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0EF64B-9BEF-415A-B443-F4DCC5605AB5}">
  <ds:schemaRefs>
    <ds:schemaRef ds:uri="http://schemas.microsoft.com/office/2006/documentManagement/types"/>
    <ds:schemaRef ds:uri="http://purl.org/dc/dcmitype/"/>
    <ds:schemaRef ds:uri="http://www.w3.org/XML/1998/namespace"/>
    <ds:schemaRef ds:uri="http://schemas.microsoft.com/office/infopath/2007/PartnerControls"/>
    <ds:schemaRef ds:uri="http://purl.org/dc/terms/"/>
    <ds:schemaRef ds:uri="93b6d2fa-1b8b-4d11-b221-26e89de8405a"/>
    <ds:schemaRef ds:uri="http://purl.org/dc/elements/1.1/"/>
    <ds:schemaRef ds:uri="http://schemas.openxmlformats.org/package/2006/metadata/core-properties"/>
    <ds:schemaRef ds:uri="3e09a489-c9e7-408d-8898-18dce0f39840"/>
    <ds:schemaRef ds:uri="http://schemas.microsoft.com/office/2006/metadata/properties"/>
  </ds:schemaRefs>
</ds:datastoreItem>
</file>

<file path=customXml/itemProps2.xml><?xml version="1.0" encoding="utf-8"?>
<ds:datastoreItem xmlns:ds="http://schemas.openxmlformats.org/officeDocument/2006/customXml" ds:itemID="{66B400E8-177D-419B-9BD9-96B0AEB13C27}">
  <ds:schemaRefs>
    <ds:schemaRef ds:uri="http://schemas.microsoft.com/sharepoint/v3/contenttype/forms"/>
  </ds:schemaRefs>
</ds:datastoreItem>
</file>

<file path=customXml/itemProps3.xml><?xml version="1.0" encoding="utf-8"?>
<ds:datastoreItem xmlns:ds="http://schemas.openxmlformats.org/officeDocument/2006/customXml" ds:itemID="{B10EA1A3-03E1-49AC-B7D2-677590006D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09a489-c9e7-408d-8898-18dce0f39840"/>
    <ds:schemaRef ds:uri="93b6d2fa-1b8b-4d11-b221-26e89de84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NWCG_PPT_Template</Template>
  <TotalTime>2287</TotalTime>
  <Words>778</Words>
  <Application>Microsoft Office PowerPoint</Application>
  <PresentationFormat>On-screen Show (4:3)</PresentationFormat>
  <Paragraphs>112</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Times New Roman</vt:lpstr>
      <vt:lpstr>Wingdings</vt:lpstr>
      <vt:lpstr>CIDFont+F3</vt:lpstr>
      <vt:lpstr>Courier New</vt:lpstr>
      <vt:lpstr>Calibri</vt:lpstr>
      <vt:lpstr>Segoe UI</vt:lpstr>
      <vt:lpstr>Calibri (Body)</vt:lpstr>
      <vt:lpstr>Custom Design</vt:lpstr>
      <vt:lpstr>D-110 Unit 8: Supplemental and Manual Resource Order Forms</vt:lpstr>
      <vt:lpstr>Objectives</vt:lpstr>
      <vt:lpstr>Resource Extension Request</vt:lpstr>
      <vt:lpstr>Aircraft Flight Request Form</vt:lpstr>
      <vt:lpstr>Passenger and Cargo Manifest</vt:lpstr>
      <vt:lpstr>Preparedness / Detail Request</vt:lpstr>
      <vt:lpstr>Mobile Food and Shower Request</vt:lpstr>
      <vt:lpstr>Manual Resource Order Form</vt:lpstr>
      <vt:lpstr>Resource Order Equipment</vt:lpstr>
      <vt:lpstr>Resource Order Crews</vt:lpstr>
      <vt:lpstr>Resource Order Supplies</vt:lpstr>
      <vt:lpstr>Resource Order Overhead</vt:lpstr>
      <vt:lpstr>Objectives</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Mason, Gabriel -FS</dc:creator>
  <cp:lastModifiedBy>Shook, Hilary N</cp:lastModifiedBy>
  <cp:revision>25</cp:revision>
  <cp:lastPrinted>2018-11-08T18:13:21Z</cp:lastPrinted>
  <dcterms:created xsi:type="dcterms:W3CDTF">2021-08-10T16:05:35Z</dcterms:created>
  <dcterms:modified xsi:type="dcterms:W3CDTF">2022-02-03T04:40:52Z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F825ACD3-ED32-4FDF-A0D6-63D173E0C802</vt:lpwstr>
  </property>
  <property fmtid="{D5CDD505-2E9C-101B-9397-08002B2CF9AE}" pid="3" name="ArticulatePath">
    <vt:lpwstr>Presentation1</vt:lpwstr>
  </property>
  <property fmtid="{D5CDD505-2E9C-101B-9397-08002B2CF9AE}" pid="4" name="ContentTypeId">
    <vt:lpwstr>0x010100804142493E64DB47B42AA1B4B3357C3C</vt:lpwstr>
  </property>
</Properties>
</file>